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notesSlides/notesSlide12.xml" ContentType="application/vnd.openxmlformats-officedocument.presentationml.notesSlide+xml"/>
  <Override PartName="/ppt/charts/chart12.xml" ContentType="application/vnd.openxmlformats-officedocument.drawingml.chart+xml"/>
  <Override PartName="/ppt/notesSlides/notesSlide13.xml" ContentType="application/vnd.openxmlformats-officedocument.presentationml.notesSlide+xml"/>
  <Override PartName="/ppt/charts/chart13.xml" ContentType="application/vnd.openxmlformats-officedocument.drawingml.chart+xml"/>
  <Override PartName="/ppt/notesSlides/notesSlide14.xml" ContentType="application/vnd.openxmlformats-officedocument.presentationml.notesSlide+xml"/>
  <Override PartName="/ppt/charts/chart14.xml" ContentType="application/vnd.openxmlformats-officedocument.drawingml.chart+xml"/>
  <Override PartName="/ppt/notesSlides/notesSlide15.xml" ContentType="application/vnd.openxmlformats-officedocument.presentationml.notesSlide+xml"/>
  <Override PartName="/ppt/charts/chart15.xml" ContentType="application/vnd.openxmlformats-officedocument.drawingml.chart+xml"/>
  <Override PartName="/ppt/notesSlides/notesSlide16.xml" ContentType="application/vnd.openxmlformats-officedocument.presentationml.notesSlide+xml"/>
  <Override PartName="/ppt/charts/chart16.xml" ContentType="application/vnd.openxmlformats-officedocument.drawingml.chart+xml"/>
  <Override PartName="/ppt/notesSlides/notesSlide17.xml" ContentType="application/vnd.openxmlformats-officedocument.presentationml.notesSlide+xml"/>
  <Override PartName="/ppt/charts/chart17.xml" ContentType="application/vnd.openxmlformats-officedocument.drawingml.chart+xml"/>
  <Override PartName="/ppt/notesSlides/notesSlide18.xml" ContentType="application/vnd.openxmlformats-officedocument.presentationml.notesSlide+xml"/>
  <Override PartName="/ppt/charts/chart18.xml" ContentType="application/vnd.openxmlformats-officedocument.drawingml.chart+xml"/>
  <Override PartName="/ppt/notesSlides/notesSlide19.xml" ContentType="application/vnd.openxmlformats-officedocument.presentationml.notesSlide+xml"/>
  <Override PartName="/ppt/charts/chart19.xml" ContentType="application/vnd.openxmlformats-officedocument.drawingml.chart+xml"/>
  <Override PartName="/ppt/notesSlides/notesSlide20.xml" ContentType="application/vnd.openxmlformats-officedocument.presentationml.notesSlide+xml"/>
  <Override PartName="/ppt/charts/chart20.xml" ContentType="application/vnd.openxmlformats-officedocument.drawingml.chart+xml"/>
  <Override PartName="/ppt/notesSlides/notesSlide21.xml" ContentType="application/vnd.openxmlformats-officedocument.presentationml.notesSlide+xml"/>
  <Override PartName="/ppt/charts/chart21.xml" ContentType="application/vnd.openxmlformats-officedocument.drawingml.chart+xml"/>
  <Override PartName="/ppt/notesSlides/notesSlide22.xml" ContentType="application/vnd.openxmlformats-officedocument.presentationml.notesSlide+xml"/>
  <Override PartName="/ppt/charts/chart22.xml" ContentType="application/vnd.openxmlformats-officedocument.drawingml.chart+xml"/>
  <Override PartName="/ppt/notesSlides/notesSlide23.xml" ContentType="application/vnd.openxmlformats-officedocument.presentationml.notesSlide+xml"/>
  <Override PartName="/ppt/charts/chart2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python-pptx Default Style">
    <a:wholeTbl>
      <a:tcTxStyle>
        <a:fontRef idx="minor">
          <a:scrgbClr r="0" g="0" b="0"/>
        </a:fontRef>
        <a:schemeClr val="tx1"/>
      </a:tcTxStyle>
      <a:tcStyle>
        <a:tcBdr>
          <a:left>
            <a:ln>
              <a:noFill/>
            </a:ln>
          </a:left>
          <a:right>
            <a:ln>
              <a:noFill/>
            </a:ln>
          </a:right>
          <a:top>
            <a:ln w="12700" cmpd="sng">
              <a:solidFill>
                <a:schemeClr val="tx2"/>
              </a:solidFill>
            </a:ln>
          </a:top>
          <a:bottom>
            <a:ln w="12700" cmpd="sng">
              <a:solidFill>
                <a:schemeClr val="tx2"/>
              </a:solidFill>
            </a:ln>
          </a:bottom>
          <a:insideH>
            <a:ln>
              <a:noFill/>
            </a:ln>
          </a:insideH>
          <a:insideV>
            <a:ln>
              <a:noFill/>
            </a:ln>
          </a:insideV>
        </a:tcBdr>
        <a:fill>
          <a:noFill/>
        </a:fill>
      </a:tcStyle>
    </a:wholeTbl>
    <a:band1H>
      <a:tcStyle>
        <a:tcBdr/>
        <a:fill>
          <a:solidFill>
            <a:schemeClr val="tx1">
              <a:alpha val="12500"/>
            </a:schemeClr>
          </a:solidFill>
        </a:fill>
      </a:tcStyle>
    </a:band1H>
    <a:band2H>
      <a:tcStyle>
        <a:tcBdr/>
      </a:tcStyle>
    </a:band2H>
    <a:band1V>
      <a:tcStyle>
        <a:tcBdr/>
        <a:fill>
          <a:solidFill>
            <a:schemeClr val="tx1">
              <a:alpha val="12500"/>
            </a:schemeClr>
          </a:solidFill>
        </a:fill>
      </a:tcStyle>
    </a:band1V>
    <a:lastCol>
      <a:tcTxStyle b="on"/>
      <a:tcStyle>
        <a:tcBdr/>
      </a:tcStyle>
    </a:lastCol>
    <a:firstCol>
      <a:tcTxStyle b="on"/>
      <a:tcStyle>
        <a:tcBdr/>
      </a:tcStyle>
    </a:firstCol>
    <a:lastRow>
      <a:tcTxStyle b="on"/>
      <a:tcStyle>
        <a:tcBdr>
          <a:top>
            <a:ln w="12700" cmpd="sng">
              <a:solidFill>
                <a:schemeClr val="tx2"/>
              </a:solidFill>
            </a:ln>
          </a:top>
        </a:tcBdr>
        <a:fill>
          <a:noFill/>
        </a:fill>
      </a:tcStyle>
    </a:lastRow>
    <a:firstRow>
      <a:tcTxStyle b="on"/>
      <a:tcStyle>
        <a:tcBdr>
          <a:bottom>
            <a:ln w="12700" cmpd="sng">
              <a:solidFill>
                <a:schemeClr val="tx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snapToGrid="0" snapToObjects="1">
      <p:cViewPr>
        <p:scale>
          <a:sx n="50" d="100"/>
          <a:sy n="50" d="100"/>
        </p:scale>
        <p:origin x="799" y="-16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autoTitleDeleted val="1"/>
    <c:plotArea>
      <c:layout/>
      <c:barChart>
        <c:barDir val="bar"/>
        <c:grouping val="stacked"/>
        <c:varyColors val="0"/>
        <c:ser>
          <c:idx val="0"/>
          <c:order val="0"/>
          <c:tx>
            <c:strRef>
              <c:f>Sheet1!$B$1</c:f>
              <c:strCache>
                <c:ptCount val="1"/>
                <c:pt idx="0">
                  <c:v>Sehr wahrscheinlich</c:v>
                </c:pt>
              </c:strCache>
            </c:strRef>
          </c:tx>
          <c:spPr>
            <a:solidFill>
              <a:srgbClr val="FF412C"/>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Sheet1!$B$2:$B$3</c:f>
              <c:numCache>
                <c:formatCode>0.0%</c:formatCode>
                <c:ptCount val="2"/>
                <c:pt idx="0">
                  <c:v>8.4573645222215429E-2</c:v>
                </c:pt>
                <c:pt idx="1">
                  <c:v>0.16836414151799961</c:v>
                </c:pt>
              </c:numCache>
            </c:numRef>
          </c:val>
          <c:extLst>
            <c:ext xmlns:c16="http://schemas.microsoft.com/office/drawing/2014/chart" uri="{C3380CC4-5D6E-409C-BE32-E72D297353CC}">
              <c16:uniqueId val="{00000000-EE7D-4E87-B262-9D3EB73B9EC3}"/>
            </c:ext>
          </c:extLst>
        </c:ser>
        <c:ser>
          <c:idx val="1"/>
          <c:order val="1"/>
          <c:tx>
            <c:strRef>
              <c:f>Sheet1!$C$1</c:f>
              <c:strCache>
                <c:ptCount val="1"/>
                <c:pt idx="0">
                  <c:v>Eher wahrscheinlich</c:v>
                </c:pt>
              </c:strCache>
            </c:strRef>
          </c:tx>
          <c:spPr>
            <a:solidFill>
              <a:srgbClr val="9F29FF"/>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Sheet1!$C$2:$C$3</c:f>
              <c:numCache>
                <c:formatCode>0.0%</c:formatCode>
                <c:ptCount val="2"/>
                <c:pt idx="0">
                  <c:v>0.1989621983620386</c:v>
                </c:pt>
                <c:pt idx="1">
                  <c:v>0.38633120015637151</c:v>
                </c:pt>
              </c:numCache>
            </c:numRef>
          </c:val>
          <c:extLst>
            <c:ext xmlns:c16="http://schemas.microsoft.com/office/drawing/2014/chart" uri="{C3380CC4-5D6E-409C-BE32-E72D297353CC}">
              <c16:uniqueId val="{00000001-EE7D-4E87-B262-9D3EB73B9EC3}"/>
            </c:ext>
          </c:extLst>
        </c:ser>
        <c:ser>
          <c:idx val="2"/>
          <c:order val="2"/>
          <c:tx>
            <c:strRef>
              <c:f>Sheet1!$D$1</c:f>
              <c:strCache>
                <c:ptCount val="1"/>
                <c:pt idx="0">
                  <c:v>Eher unwahrscheinlich</c:v>
                </c:pt>
              </c:strCache>
            </c:strRef>
          </c:tx>
          <c:spPr>
            <a:solidFill>
              <a:srgbClr val="FF2380"/>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Sheet1!$D$2:$D$3</c:f>
              <c:numCache>
                <c:formatCode>0.0%</c:formatCode>
                <c:ptCount val="2"/>
                <c:pt idx="0">
                  <c:v>0.35617700868625574</c:v>
                </c:pt>
                <c:pt idx="1">
                  <c:v>0.24597539564396315</c:v>
                </c:pt>
              </c:numCache>
            </c:numRef>
          </c:val>
          <c:extLst>
            <c:ext xmlns:c16="http://schemas.microsoft.com/office/drawing/2014/chart" uri="{C3380CC4-5D6E-409C-BE32-E72D297353CC}">
              <c16:uniqueId val="{00000002-EE7D-4E87-B262-9D3EB73B9EC3}"/>
            </c:ext>
          </c:extLst>
        </c:ser>
        <c:ser>
          <c:idx val="3"/>
          <c:order val="3"/>
          <c:tx>
            <c:strRef>
              <c:f>Sheet1!$E$1</c:f>
              <c:strCache>
                <c:ptCount val="1"/>
                <c:pt idx="0">
                  <c:v>Sehr unwahrscheinlich</c:v>
                </c:pt>
              </c:strCache>
            </c:strRef>
          </c:tx>
          <c:spPr>
            <a:solidFill>
              <a:srgbClr val="06A6EE"/>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Sheet1!$E$2:$E$3</c:f>
              <c:numCache>
                <c:formatCode>0.0%</c:formatCode>
                <c:ptCount val="2"/>
                <c:pt idx="0">
                  <c:v>0.23803118814358687</c:v>
                </c:pt>
                <c:pt idx="1">
                  <c:v>9.0661002465285745E-2</c:v>
                </c:pt>
              </c:numCache>
            </c:numRef>
          </c:val>
          <c:extLst>
            <c:ext xmlns:c16="http://schemas.microsoft.com/office/drawing/2014/chart" uri="{C3380CC4-5D6E-409C-BE32-E72D297353CC}">
              <c16:uniqueId val="{00000003-EE7D-4E87-B262-9D3EB73B9EC3}"/>
            </c:ext>
          </c:extLst>
        </c:ser>
        <c:ser>
          <c:idx val="4"/>
          <c:order val="4"/>
          <c:tx>
            <c:strRef>
              <c:f>Sheet1!$F$1</c:f>
              <c:strCache>
                <c:ptCount val="1"/>
                <c:pt idx="0">
                  <c:v>Weiß nicht / keine Angabe</c:v>
                </c:pt>
              </c:strCache>
            </c:strRef>
          </c:tx>
          <c:spPr>
            <a:solidFill>
              <a:srgbClr val="31CAA8"/>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Sheet1!$F$2:$F$3</c:f>
              <c:numCache>
                <c:formatCode>0.0%</c:formatCode>
                <c:ptCount val="2"/>
                <c:pt idx="0">
                  <c:v>0.12225595958590353</c:v>
                </c:pt>
                <c:pt idx="1">
                  <c:v>0.10866826021638007</c:v>
                </c:pt>
              </c:numCache>
            </c:numRef>
          </c:val>
          <c:extLst>
            <c:ext xmlns:c16="http://schemas.microsoft.com/office/drawing/2014/chart" uri="{C3380CC4-5D6E-409C-BE32-E72D297353CC}">
              <c16:uniqueId val="{00000004-EE7D-4E87-B262-9D3EB73B9EC3}"/>
            </c:ext>
          </c:extLst>
        </c:ser>
        <c:ser>
          <c:idx val="5"/>
          <c:order val="5"/>
          <c:tx>
            <c:strRef>
              <c:f>Sheet1!$G$1</c:f>
              <c:strCache>
                <c:ptCount val="1"/>
                <c:pt idx="0">
                  <c:v> Sehr / eher wahrscheinlich (1,2)</c:v>
                </c:pt>
              </c:strCache>
            </c:strRef>
          </c:tx>
          <c:spPr>
            <a:solidFill>
              <a:srgbClr val="FFBA22"/>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Sheet1!$G$2:$G$3</c:f>
              <c:numCache>
                <c:formatCode>0.0%</c:formatCode>
                <c:ptCount val="2"/>
                <c:pt idx="0">
                  <c:v>0.28353584358425399</c:v>
                </c:pt>
                <c:pt idx="1">
                  <c:v>0.55469534167437107</c:v>
                </c:pt>
              </c:numCache>
            </c:numRef>
          </c:val>
          <c:extLst>
            <c:ext xmlns:c16="http://schemas.microsoft.com/office/drawing/2014/chart" uri="{C3380CC4-5D6E-409C-BE32-E72D297353CC}">
              <c16:uniqueId val="{00000005-EE7D-4E87-B262-9D3EB73B9EC3}"/>
            </c:ext>
          </c:extLst>
        </c:ser>
        <c:ser>
          <c:idx val="6"/>
          <c:order val="6"/>
          <c:tx>
            <c:strRef>
              <c:f>Sheet1!$H$1</c:f>
              <c:strCache>
                <c:ptCount val="1"/>
                <c:pt idx="0">
                  <c:v> Sehr / eher unwahrscheinlich (3,4)</c:v>
                </c:pt>
              </c:strCache>
            </c:strRef>
          </c:tx>
          <c:spPr>
            <a:solidFill>
              <a:srgbClr val="6600AB"/>
            </a:solidFill>
          </c:spPr>
          <c:invertIfNegative val="0"/>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Wahrscheinlichkeit, dass über mich schädigende oder missbräuchliche KI-generierte Deepfakes oder ähnliche KI-Manipulationen erstellt werden</c:v>
                </c:pt>
                <c:pt idx="1">
                  <c:v>Wahrscheinlichkeit, dass ich durch KI-generierte Deepfakes oder ähnliche KI-Manipulationen getäuscht werde (z. B. für Betrug, Informationsdiebstahl)</c:v>
                </c:pt>
              </c:strCache>
            </c:strRef>
          </c:cat>
          <c:val>
            <c:numRef>
              <c:f>Sheet1!$H$2:$H$3</c:f>
              <c:numCache>
                <c:formatCode>0.0%</c:formatCode>
                <c:ptCount val="2"/>
                <c:pt idx="0">
                  <c:v>0.59420819682984261</c:v>
                </c:pt>
                <c:pt idx="1">
                  <c:v>0.33663639810924889</c:v>
                </c:pt>
              </c:numCache>
            </c:numRef>
          </c:val>
          <c:extLst>
            <c:ext xmlns:c16="http://schemas.microsoft.com/office/drawing/2014/chart" uri="{C3380CC4-5D6E-409C-BE32-E72D297353CC}">
              <c16:uniqueId val="{00000006-EE7D-4E87-B262-9D3EB73B9EC3}"/>
            </c:ext>
          </c:extLst>
        </c:ser>
        <c:dLbls>
          <c:showLegendKey val="0"/>
          <c:showVal val="0"/>
          <c:showCatName val="0"/>
          <c:showSerName val="0"/>
          <c:showPercent val="0"/>
          <c:showBubbleSize val="0"/>
        </c:dLbls>
        <c:gapWidth val="150"/>
        <c:overlap val="100"/>
        <c:axId val="-2068027336"/>
        <c:axId val="-2113994440"/>
      </c:barChart>
      <c:catAx>
        <c:axId val="-2068027336"/>
        <c:scaling>
          <c:orientation val="maxMin"/>
        </c:scaling>
        <c:delete val="0"/>
        <c:axPos val="l"/>
        <c:title>
          <c:tx>
            <c:rich>
              <a:bodyPr/>
              <a:lstStyle/>
              <a:p>
                <a:r>
                  <a:rPr lang="de-DE" sz="1500" b="0"/>
                  <a:t>Wahrscheinlichkeit Opfer Deepfakes</a:t>
                </a:r>
              </a:p>
              <a:p>
                <a:r>
                  <a:rPr lang="de-DE" sz="1200" b="0">
                    <a:solidFill>
                      <a:schemeClr val="tx2"/>
                    </a:solidFill>
                  </a:rPr>
                  <a:t>Mit dem Begriff 'Deepfakes' sind künstlich erstellte, aber täuschend echt wirkende Videos oder Bilder von Personen gemeint. Diese werden immer häufiger mittels künstlicher Intelligenz (KI) erstellt.Für wie wahrscheinlich </a:t>
                </a:r>
              </a:p>
            </c:rich>
          </c:tx>
          <c:overlay val="0"/>
        </c:title>
        <c:numFmt formatCode="General" sourceLinked="0"/>
        <c:majorTickMark val="none"/>
        <c:minorTickMark val="none"/>
        <c:tickLblPos val="low"/>
        <c:txPr>
          <a:bodyPr/>
          <a:lstStyle/>
          <a:p>
            <a:pPr>
              <a:defRPr>
                <a:solidFill>
                  <a:schemeClr val="tx1">
                    <a:lumMod val="50000"/>
                  </a:schemeClr>
                </a:solidFill>
              </a:defRPr>
            </a:pPr>
            <a:endParaRPr lang="LID4096"/>
          </a:p>
        </c:txPr>
        <c:crossAx val="-2113994440"/>
        <c:crosses val="autoZero"/>
        <c:auto val="1"/>
        <c:lblAlgn val="ctr"/>
        <c:lblOffset val="100"/>
        <c:noMultiLvlLbl val="0"/>
      </c:catAx>
      <c:valAx>
        <c:axId val="-2113994440"/>
        <c:scaling>
          <c:orientation val="minMax"/>
          <c:max val="1"/>
        </c:scaling>
        <c:delete val="0"/>
        <c:axPos val="t"/>
        <c:majorGridlines>
          <c:spPr>
            <a:ln>
              <a:solidFill>
                <a:srgbClr val="CCCCCC"/>
              </a:solidFill>
            </a:ln>
          </c:spPr>
        </c:majorGridlines>
        <c:title>
          <c:tx>
            <c:rich>
              <a:bodyPr/>
              <a:lstStyle/>
              <a:p>
                <a:pPr>
                  <a:defRPr sz="1000">
                    <a:solidFill>
                      <a:schemeClr val="tx1">
                        <a:lumMod val="50000"/>
                      </a:schemeClr>
                    </a:solidFill>
                  </a:defRPr>
                </a:pPr>
                <a:r>
                  <a:rPr lang="de-DE">
                    <a:solidFill>
                      <a:schemeClr val="tx1">
                        <a:lumMod val="50000"/>
                      </a:schemeClr>
                    </a:solidFill>
                  </a:rPr>
                  <a:t>Total %</a:t>
                </a:r>
              </a:p>
            </c:rich>
          </c:tx>
          <c:overlay val="0"/>
        </c:title>
        <c:numFmt formatCode="0%" sourceLinked="0"/>
        <c:majorTickMark val="none"/>
        <c:minorTickMark val="none"/>
        <c:tickLblPos val="nextTo"/>
        <c:txPr>
          <a:bodyPr/>
          <a:lstStyle/>
          <a:p>
            <a:pPr>
              <a:defRPr>
                <a:solidFill>
                  <a:schemeClr val="tx1">
                    <a:lumMod val="50000"/>
                  </a:schemeClr>
                </a:solidFill>
              </a:defRPr>
            </a:pPr>
            <a:endParaRPr lang="LID4096"/>
          </a:p>
        </c:txPr>
        <c:crossAx val="-2068027336"/>
        <c:crosses val="autoZero"/>
        <c:crossBetween val="between"/>
      </c:valAx>
    </c:plotArea>
    <c:legend>
      <c:legendPos val="t"/>
      <c:overlay val="0"/>
      <c:txPr>
        <a:bodyPr/>
        <a:lstStyle/>
        <a:p>
          <a:pPr>
            <a:defRPr>
              <a:solidFill>
                <a:schemeClr val="tx1">
                  <a:lumMod val="50000"/>
                </a:schemeClr>
              </a:solidFill>
            </a:defRPr>
          </a:pPr>
          <a:endParaRPr lang="LID4096"/>
        </a:p>
      </c:txPr>
    </c:legend>
    <c:plotVisOnly val="1"/>
    <c:dispBlanksAs val="gap"/>
    <c:showDLblsOverMax val="1"/>
  </c:chart>
  <c:txPr>
    <a:bodyPr/>
    <a:lstStyle/>
    <a:p>
      <a:pPr>
        <a:defRPr sz="1200">
          <a:solidFill>
            <a:schemeClr val="tx2"/>
          </a:solidFil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3C8B-422C-9670-5FFD9EAE14E6}"/>
              </c:ext>
            </c:extLst>
          </c:dPt>
          <c:dPt>
            <c:idx val="1"/>
            <c:invertIfNegative val="0"/>
            <c:bubble3D val="0"/>
            <c:spPr>
              <a:solidFill>
                <a:srgbClr val="9F29FF"/>
              </a:solidFill>
            </c:spPr>
            <c:extLst>
              <c:ext xmlns:c16="http://schemas.microsoft.com/office/drawing/2014/chart" uri="{C3380CC4-5D6E-409C-BE32-E72D297353CC}">
                <c16:uniqueId val="{00000003-3C8B-422C-9670-5FFD9EAE14E6}"/>
              </c:ext>
            </c:extLst>
          </c:dPt>
          <c:dPt>
            <c:idx val="2"/>
            <c:invertIfNegative val="0"/>
            <c:bubble3D val="0"/>
            <c:spPr>
              <a:solidFill>
                <a:srgbClr val="FF2380"/>
              </a:solidFill>
            </c:spPr>
            <c:extLst>
              <c:ext xmlns:c16="http://schemas.microsoft.com/office/drawing/2014/chart" uri="{C3380CC4-5D6E-409C-BE32-E72D297353CC}">
                <c16:uniqueId val="{00000005-3C8B-422C-9670-5FFD9EAE14E6}"/>
              </c:ext>
            </c:extLst>
          </c:dPt>
          <c:dPt>
            <c:idx val="3"/>
            <c:invertIfNegative val="0"/>
            <c:bubble3D val="0"/>
            <c:spPr>
              <a:solidFill>
                <a:srgbClr val="06A6EE"/>
              </a:solidFill>
            </c:spPr>
            <c:extLst>
              <c:ext xmlns:c16="http://schemas.microsoft.com/office/drawing/2014/chart" uri="{C3380CC4-5D6E-409C-BE32-E72D297353CC}">
                <c16:uniqueId val="{00000007-3C8B-422C-9670-5FFD9EAE14E6}"/>
              </c:ext>
            </c:extLst>
          </c:dPt>
          <c:dPt>
            <c:idx val="4"/>
            <c:invertIfNegative val="0"/>
            <c:bubble3D val="0"/>
            <c:spPr>
              <a:solidFill>
                <a:srgbClr val="31CAA8"/>
              </a:solidFill>
            </c:spPr>
            <c:extLst>
              <c:ext xmlns:c16="http://schemas.microsoft.com/office/drawing/2014/chart" uri="{C3380CC4-5D6E-409C-BE32-E72D297353CC}">
                <c16:uniqueId val="{00000009-3C8B-422C-9670-5FFD9EAE14E6}"/>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1 Person</c:v>
                </c:pt>
                <c:pt idx="1">
                  <c:v>2 Personen</c:v>
                </c:pt>
                <c:pt idx="2">
                  <c:v>3 Personen</c:v>
                </c:pt>
                <c:pt idx="3">
                  <c:v>4 Personen oder mehr</c:v>
                </c:pt>
                <c:pt idx="4">
                  <c:v>Keine Angabe</c:v>
                </c:pt>
              </c:strCache>
            </c:strRef>
          </c:cat>
          <c:val>
            <c:numRef>
              <c:f>Sheet1!$B$2:$B$6</c:f>
              <c:numCache>
                <c:formatCode>0.0%</c:formatCode>
                <c:ptCount val="5"/>
                <c:pt idx="0">
                  <c:v>0.30283027032205584</c:v>
                </c:pt>
                <c:pt idx="1">
                  <c:v>0.38957517368111577</c:v>
                </c:pt>
                <c:pt idx="2">
                  <c:v>0.16767273486913281</c:v>
                </c:pt>
                <c:pt idx="3">
                  <c:v>0.13041509919531402</c:v>
                </c:pt>
                <c:pt idx="4">
                  <c:v>9.5067219323815375E-3</c:v>
                </c:pt>
              </c:numCache>
            </c:numRef>
          </c:val>
          <c:extLst>
            <c:ext xmlns:c16="http://schemas.microsoft.com/office/drawing/2014/chart" uri="{C3380CC4-5D6E-409C-BE32-E72D297353CC}">
              <c16:uniqueId val="{0000000A-3C8B-422C-9670-5FFD9EAE14E6}"/>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xPr>
        <a:bodyPr/>
        <a:lstStyle/>
        <a:p>
          <a:pPr>
            <a:defRPr>
              <a:solidFill>
                <a:schemeClr val="tx1">
                  <a:lumMod val="50000"/>
                </a:schemeClr>
              </a:solidFill>
            </a:defRPr>
          </a:pPr>
          <a:endParaRPr lang="LID4096"/>
        </a:p>
      </c:txPr>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FF1D-4B50-938B-E2730A4A5600}"/>
              </c:ext>
            </c:extLst>
          </c:dPt>
          <c:dPt>
            <c:idx val="1"/>
            <c:invertIfNegative val="0"/>
            <c:bubble3D val="0"/>
            <c:spPr>
              <a:solidFill>
                <a:srgbClr val="9F29FF"/>
              </a:solidFill>
            </c:spPr>
            <c:extLst>
              <c:ext xmlns:c16="http://schemas.microsoft.com/office/drawing/2014/chart" uri="{C3380CC4-5D6E-409C-BE32-E72D297353CC}">
                <c16:uniqueId val="{00000003-FF1D-4B50-938B-E2730A4A5600}"/>
              </c:ext>
            </c:extLst>
          </c:dPt>
          <c:dPt>
            <c:idx val="2"/>
            <c:invertIfNegative val="0"/>
            <c:bubble3D val="0"/>
            <c:spPr>
              <a:solidFill>
                <a:srgbClr val="FF2380"/>
              </a:solidFill>
            </c:spPr>
            <c:extLst>
              <c:ext xmlns:c16="http://schemas.microsoft.com/office/drawing/2014/chart" uri="{C3380CC4-5D6E-409C-BE32-E72D297353CC}">
                <c16:uniqueId val="{00000005-FF1D-4B50-938B-E2730A4A5600}"/>
              </c:ext>
            </c:extLst>
          </c:dPt>
          <c:dPt>
            <c:idx val="3"/>
            <c:invertIfNegative val="0"/>
            <c:bubble3D val="0"/>
            <c:spPr>
              <a:solidFill>
                <a:srgbClr val="06A6EE"/>
              </a:solidFill>
            </c:spPr>
            <c:extLst>
              <c:ext xmlns:c16="http://schemas.microsoft.com/office/drawing/2014/chart" uri="{C3380CC4-5D6E-409C-BE32-E72D297353CC}">
                <c16:uniqueId val="{00000007-FF1D-4B50-938B-E2730A4A5600}"/>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Keins</c:v>
                </c:pt>
                <c:pt idx="1">
                  <c:v>1 Kind unter 18</c:v>
                </c:pt>
                <c:pt idx="2">
                  <c:v>2 Kinder unter 18 oder mehr</c:v>
                </c:pt>
                <c:pt idx="3">
                  <c:v>Keine Angabe</c:v>
                </c:pt>
              </c:strCache>
            </c:strRef>
          </c:cat>
          <c:val>
            <c:numRef>
              <c:f>Sheet1!$B$2:$B$5</c:f>
              <c:numCache>
                <c:formatCode>0.0%</c:formatCode>
                <c:ptCount val="4"/>
                <c:pt idx="0">
                  <c:v>0.76303152603722757</c:v>
                </c:pt>
                <c:pt idx="1">
                  <c:v>0.12860991679106354</c:v>
                </c:pt>
                <c:pt idx="2">
                  <c:v>9.8851835239327279E-2</c:v>
                </c:pt>
                <c:pt idx="3">
                  <c:v>9.5067219323815375E-3</c:v>
                </c:pt>
              </c:numCache>
            </c:numRef>
          </c:val>
          <c:extLst>
            <c:ext xmlns:c16="http://schemas.microsoft.com/office/drawing/2014/chart" uri="{C3380CC4-5D6E-409C-BE32-E72D297353CC}">
              <c16:uniqueId val="{00000008-FF1D-4B50-938B-E2730A4A5600}"/>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txPr>
          <a:bodyPr/>
          <a:lstStyle/>
          <a:p>
            <a:pPr>
              <a:defRPr>
                <a:solidFill>
                  <a:schemeClr val="tx1">
                    <a:lumMod val="50000"/>
                  </a:schemeClr>
                </a:solidFill>
              </a:defRPr>
            </a:pPr>
            <a:endParaRPr lang="LID4096"/>
          </a:p>
        </c:txPr>
        <c:crossAx val="-2113994440"/>
        <c:crosses val="autoZero"/>
        <c:auto val="1"/>
        <c:lblAlgn val="ctr"/>
        <c:lblOffset val="100"/>
        <c:noMultiLvlLbl val="0"/>
      </c:catAx>
      <c:valAx>
        <c:axId val="-2113994440"/>
        <c:scaling>
          <c:orientation val="minMax"/>
          <c:max val="0.8"/>
          <c:min val="0"/>
        </c:scaling>
        <c:delete val="0"/>
        <c:axPos val="t"/>
        <c:majorGridlines>
          <c:spPr>
            <a:ln>
              <a:solidFill>
                <a:srgbClr val="CCCCCC"/>
              </a:solidFill>
            </a:ln>
          </c:spPr>
        </c:majorGridlines>
        <c:numFmt formatCode="0.0%" sourceLinked="1"/>
        <c:majorTickMark val="none"/>
        <c:minorTickMark val="none"/>
        <c:tickLblPos val="nextTo"/>
        <c:txPr>
          <a:bodyPr/>
          <a:lstStyle/>
          <a:p>
            <a:pPr>
              <a:defRPr>
                <a:solidFill>
                  <a:schemeClr val="tx1">
                    <a:lumMod val="50000"/>
                  </a:schemeClr>
                </a:solidFill>
              </a:defRPr>
            </a:pPr>
            <a:endParaRPr lang="LID4096"/>
          </a:p>
        </c:txPr>
        <c:crossAx val="-2068027336"/>
        <c:crosses val="autoZero"/>
        <c:crossBetween val="between"/>
      </c:valAx>
    </c:plotArea>
    <c:plotVisOnly val="1"/>
    <c:dispBlanksAs val="gap"/>
    <c:showDLblsOverMax val="1"/>
  </c:chart>
  <c:txPr>
    <a:bodyPr/>
    <a:lstStyle/>
    <a:p>
      <a:pPr>
        <a:defRPr sz="1200">
          <a:solidFill>
            <a:schemeClr val="tx2"/>
          </a:solidFil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5DE1-4554-A0B7-C8936A29E36A}"/>
              </c:ext>
            </c:extLst>
          </c:dPt>
          <c:dPt>
            <c:idx val="1"/>
            <c:invertIfNegative val="0"/>
            <c:bubble3D val="0"/>
            <c:spPr>
              <a:solidFill>
                <a:srgbClr val="9F29FF"/>
              </a:solidFill>
            </c:spPr>
            <c:extLst>
              <c:ext xmlns:c16="http://schemas.microsoft.com/office/drawing/2014/chart" uri="{C3380CC4-5D6E-409C-BE32-E72D297353CC}">
                <c16:uniqueId val="{00000003-5DE1-4554-A0B7-C8936A29E36A}"/>
              </c:ext>
            </c:extLst>
          </c:dPt>
          <c:dPt>
            <c:idx val="2"/>
            <c:invertIfNegative val="0"/>
            <c:bubble3D val="0"/>
            <c:spPr>
              <a:solidFill>
                <a:srgbClr val="FF2380"/>
              </a:solidFill>
            </c:spPr>
            <c:extLst>
              <c:ext xmlns:c16="http://schemas.microsoft.com/office/drawing/2014/chart" uri="{C3380CC4-5D6E-409C-BE32-E72D297353CC}">
                <c16:uniqueId val="{00000005-5DE1-4554-A0B7-C8936A29E36A}"/>
              </c:ext>
            </c:extLst>
          </c:dPt>
          <c:dPt>
            <c:idx val="3"/>
            <c:invertIfNegative val="0"/>
            <c:bubble3D val="0"/>
            <c:spPr>
              <a:solidFill>
                <a:srgbClr val="06A6EE"/>
              </a:solidFill>
            </c:spPr>
            <c:extLst>
              <c:ext xmlns:c16="http://schemas.microsoft.com/office/drawing/2014/chart" uri="{C3380CC4-5D6E-409C-BE32-E72D297353CC}">
                <c16:uniqueId val="{00000007-5DE1-4554-A0B7-C8936A29E36A}"/>
              </c:ext>
            </c:extLst>
          </c:dPt>
          <c:dPt>
            <c:idx val="4"/>
            <c:invertIfNegative val="0"/>
            <c:bubble3D val="0"/>
            <c:spPr>
              <a:solidFill>
                <a:srgbClr val="31CAA8"/>
              </a:solidFill>
            </c:spPr>
            <c:extLst>
              <c:ext xmlns:c16="http://schemas.microsoft.com/office/drawing/2014/chart" uri="{C3380CC4-5D6E-409C-BE32-E72D297353CC}">
                <c16:uniqueId val="{00000009-5DE1-4554-A0B7-C8936A29E36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Ledig</c:v>
                </c:pt>
                <c:pt idx="1">
                  <c:v>Verheiratet</c:v>
                </c:pt>
                <c:pt idx="2">
                  <c:v>Zusammenlebend</c:v>
                </c:pt>
                <c:pt idx="3">
                  <c:v>Getrennt / Geschieden / Verwitwet</c:v>
                </c:pt>
                <c:pt idx="4">
                  <c:v>Keine Angabe</c:v>
                </c:pt>
              </c:strCache>
            </c:strRef>
          </c:cat>
          <c:val>
            <c:numRef>
              <c:f>Sheet1!$B$2:$B$6</c:f>
              <c:numCache>
                <c:formatCode>0.0%</c:formatCode>
                <c:ptCount val="5"/>
                <c:pt idx="0">
                  <c:v>0.28699220031636313</c:v>
                </c:pt>
                <c:pt idx="1">
                  <c:v>0.43072042462851001</c:v>
                </c:pt>
                <c:pt idx="2">
                  <c:v>9.4384931996134583E-2</c:v>
                </c:pt>
                <c:pt idx="3">
                  <c:v>0.17281013894679761</c:v>
                </c:pt>
                <c:pt idx="4">
                  <c:v>1.5092304112194659E-2</c:v>
                </c:pt>
              </c:numCache>
            </c:numRef>
          </c:val>
          <c:extLst>
            <c:ext xmlns:c16="http://schemas.microsoft.com/office/drawing/2014/chart" uri="{C3380CC4-5D6E-409C-BE32-E72D297353CC}">
              <c16:uniqueId val="{0000000A-5DE1-4554-A0B7-C8936A29E36A}"/>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4AA6-446D-9802-81D43BB7AB88}"/>
              </c:ext>
            </c:extLst>
          </c:dPt>
          <c:dPt>
            <c:idx val="1"/>
            <c:bubble3D val="0"/>
            <c:spPr>
              <a:solidFill>
                <a:srgbClr val="9F29FF"/>
              </a:solidFill>
            </c:spPr>
            <c:extLst>
              <c:ext xmlns:c16="http://schemas.microsoft.com/office/drawing/2014/chart" uri="{C3380CC4-5D6E-409C-BE32-E72D297353CC}">
                <c16:uniqueId val="{00000003-4AA6-446D-9802-81D43BB7AB88}"/>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ja</c:v>
                </c:pt>
                <c:pt idx="1">
                  <c:v>nein</c:v>
                </c:pt>
              </c:strCache>
            </c:strRef>
          </c:cat>
          <c:val>
            <c:numRef>
              <c:f>Sheet1!$B$2:$B$3</c:f>
              <c:numCache>
                <c:formatCode>0.0%</c:formatCode>
                <c:ptCount val="2"/>
                <c:pt idx="0">
                  <c:v>0.79797698810520268</c:v>
                </c:pt>
                <c:pt idx="1">
                  <c:v>0.20202301189479732</c:v>
                </c:pt>
              </c:numCache>
            </c:numRef>
          </c:val>
          <c:extLst>
            <c:ext xmlns:c16="http://schemas.microsoft.com/office/drawing/2014/chart" uri="{C3380CC4-5D6E-409C-BE32-E72D297353CC}">
              <c16:uniqueId val="{00000004-4AA6-446D-9802-81D43BB7AB88}"/>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2A4F-4FF0-A499-D2BF756A04AB}"/>
              </c:ext>
            </c:extLst>
          </c:dPt>
          <c:dPt>
            <c:idx val="1"/>
            <c:invertIfNegative val="0"/>
            <c:bubble3D val="0"/>
            <c:spPr>
              <a:solidFill>
                <a:srgbClr val="9F29FF"/>
              </a:solidFill>
            </c:spPr>
            <c:extLst>
              <c:ext xmlns:c16="http://schemas.microsoft.com/office/drawing/2014/chart" uri="{C3380CC4-5D6E-409C-BE32-E72D297353CC}">
                <c16:uniqueId val="{00000003-2A4F-4FF0-A499-D2BF756A04AB}"/>
              </c:ext>
            </c:extLst>
          </c:dPt>
          <c:dPt>
            <c:idx val="2"/>
            <c:invertIfNegative val="0"/>
            <c:bubble3D val="0"/>
            <c:spPr>
              <a:solidFill>
                <a:srgbClr val="FF2380"/>
              </a:solidFill>
            </c:spPr>
            <c:extLst>
              <c:ext xmlns:c16="http://schemas.microsoft.com/office/drawing/2014/chart" uri="{C3380CC4-5D6E-409C-BE32-E72D297353CC}">
                <c16:uniqueId val="{00000005-2A4F-4FF0-A499-D2BF756A04AB}"/>
              </c:ext>
            </c:extLst>
          </c:dPt>
          <c:dPt>
            <c:idx val="3"/>
            <c:invertIfNegative val="0"/>
            <c:bubble3D val="0"/>
            <c:spPr>
              <a:solidFill>
                <a:srgbClr val="06A6EE"/>
              </a:solidFill>
            </c:spPr>
            <c:extLst>
              <c:ext xmlns:c16="http://schemas.microsoft.com/office/drawing/2014/chart" uri="{C3380CC4-5D6E-409C-BE32-E72D297353CC}">
                <c16:uniqueId val="{00000007-2A4F-4FF0-A499-D2BF756A04AB}"/>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Unteres Drittel (bis unter 1.500 Euro)</c:v>
                </c:pt>
                <c:pt idx="1">
                  <c:v>Mittleres Drittel (1.500 Euro bis unter 3.000 Euro)</c:v>
                </c:pt>
                <c:pt idx="2">
                  <c:v>Oberes Drittel (3.000 Euro und mehr)</c:v>
                </c:pt>
                <c:pt idx="3">
                  <c:v>Keine Angabe</c:v>
                </c:pt>
              </c:strCache>
            </c:strRef>
          </c:cat>
          <c:val>
            <c:numRef>
              <c:f>Sheet1!$B$2:$B$5</c:f>
              <c:numCache>
                <c:formatCode>0.0%</c:formatCode>
                <c:ptCount val="4"/>
                <c:pt idx="0">
                  <c:v>0.14014763960131379</c:v>
                </c:pt>
                <c:pt idx="1">
                  <c:v>0.26990117843312628</c:v>
                </c:pt>
                <c:pt idx="2">
                  <c:v>0.42327744306878995</c:v>
                </c:pt>
                <c:pt idx="3">
                  <c:v>0.16667373889676998</c:v>
                </c:pt>
              </c:numCache>
            </c:numRef>
          </c:val>
          <c:extLst>
            <c:ext xmlns:c16="http://schemas.microsoft.com/office/drawing/2014/chart" uri="{C3380CC4-5D6E-409C-BE32-E72D297353CC}">
              <c16:uniqueId val="{00000008-2A4F-4FF0-A499-D2BF756A04AB}"/>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4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71EB-4BB5-B480-F6C5677C315C}"/>
              </c:ext>
            </c:extLst>
          </c:dPt>
          <c:dPt>
            <c:idx val="1"/>
            <c:invertIfNegative val="0"/>
            <c:bubble3D val="0"/>
            <c:spPr>
              <a:solidFill>
                <a:srgbClr val="9F29FF"/>
              </a:solidFill>
            </c:spPr>
            <c:extLst>
              <c:ext xmlns:c16="http://schemas.microsoft.com/office/drawing/2014/chart" uri="{C3380CC4-5D6E-409C-BE32-E72D297353CC}">
                <c16:uniqueId val="{00000003-71EB-4BB5-B480-F6C5677C315C}"/>
              </c:ext>
            </c:extLst>
          </c:dPt>
          <c:dPt>
            <c:idx val="2"/>
            <c:invertIfNegative val="0"/>
            <c:bubble3D val="0"/>
            <c:spPr>
              <a:solidFill>
                <a:srgbClr val="FF2380"/>
              </a:solidFill>
            </c:spPr>
            <c:extLst>
              <c:ext xmlns:c16="http://schemas.microsoft.com/office/drawing/2014/chart" uri="{C3380CC4-5D6E-409C-BE32-E72D297353CC}">
                <c16:uniqueId val="{00000005-71EB-4BB5-B480-F6C5677C315C}"/>
              </c:ext>
            </c:extLst>
          </c:dPt>
          <c:dPt>
            <c:idx val="3"/>
            <c:invertIfNegative val="0"/>
            <c:bubble3D val="0"/>
            <c:spPr>
              <a:solidFill>
                <a:srgbClr val="06A6EE"/>
              </a:solidFill>
            </c:spPr>
            <c:extLst>
              <c:ext xmlns:c16="http://schemas.microsoft.com/office/drawing/2014/chart" uri="{C3380CC4-5D6E-409C-BE32-E72D297353CC}">
                <c16:uniqueId val="{00000007-71EB-4BB5-B480-F6C5677C315C}"/>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Erwerbstätig</c:v>
                </c:pt>
                <c:pt idx="1">
                  <c:v>Rente</c:v>
                </c:pt>
                <c:pt idx="2">
                  <c:v>Sonstige, nicht erwerbstätig</c:v>
                </c:pt>
                <c:pt idx="3">
                  <c:v>Keine Angabe</c:v>
                </c:pt>
              </c:strCache>
            </c:strRef>
          </c:cat>
          <c:val>
            <c:numRef>
              <c:f>Sheet1!$B$2:$B$5</c:f>
              <c:numCache>
                <c:formatCode>0.0%</c:formatCode>
                <c:ptCount val="4"/>
                <c:pt idx="0">
                  <c:v>0.53657237196306251</c:v>
                </c:pt>
                <c:pt idx="1">
                  <c:v>0.29062021734658139</c:v>
                </c:pt>
                <c:pt idx="2">
                  <c:v>9.8493171136662977E-2</c:v>
                </c:pt>
                <c:pt idx="3">
                  <c:v>7.4314239553693082E-2</c:v>
                </c:pt>
              </c:numCache>
            </c:numRef>
          </c:val>
          <c:extLst>
            <c:ext xmlns:c16="http://schemas.microsoft.com/office/drawing/2014/chart" uri="{C3380CC4-5D6E-409C-BE32-E72D297353CC}">
              <c16:uniqueId val="{00000008-71EB-4BB5-B480-F6C5677C315C}"/>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txPr>
          <a:bodyPr/>
          <a:lstStyle/>
          <a:p>
            <a:pPr>
              <a:defRPr>
                <a:solidFill>
                  <a:schemeClr val="tx1">
                    <a:lumMod val="50000"/>
                  </a:schemeClr>
                </a:solidFill>
              </a:defRPr>
            </a:pPr>
            <a:endParaRPr lang="LID4096"/>
          </a:p>
        </c:txPr>
        <c:crossAx val="-2113994440"/>
        <c:crosses val="autoZero"/>
        <c:auto val="1"/>
        <c:lblAlgn val="ctr"/>
        <c:lblOffset val="100"/>
        <c:noMultiLvlLbl val="0"/>
      </c:catAx>
      <c:valAx>
        <c:axId val="-2113994440"/>
        <c:scaling>
          <c:orientation val="minMax"/>
          <c:max val="0.6"/>
          <c:min val="0"/>
        </c:scaling>
        <c:delete val="0"/>
        <c:axPos val="t"/>
        <c:majorGridlines>
          <c:spPr>
            <a:ln>
              <a:solidFill>
                <a:srgbClr val="CCCCCC"/>
              </a:solidFill>
            </a:ln>
          </c:spPr>
        </c:majorGridlines>
        <c:numFmt formatCode="0.0%" sourceLinked="1"/>
        <c:majorTickMark val="none"/>
        <c:minorTickMark val="none"/>
        <c:tickLblPos val="nextTo"/>
        <c:txPr>
          <a:bodyPr/>
          <a:lstStyle/>
          <a:p>
            <a:pPr>
              <a:defRPr>
                <a:solidFill>
                  <a:schemeClr val="tx1">
                    <a:lumMod val="50000"/>
                  </a:schemeClr>
                </a:solidFill>
              </a:defRPr>
            </a:pPr>
            <a:endParaRPr lang="LID4096"/>
          </a:p>
        </c:txPr>
        <c:crossAx val="-2068027336"/>
        <c:crosses val="autoZero"/>
        <c:crossBetween val="between"/>
      </c:valAx>
    </c:plotArea>
    <c:plotVisOnly val="1"/>
    <c:dispBlanksAs val="gap"/>
    <c:showDLblsOverMax val="1"/>
  </c:chart>
  <c:txPr>
    <a:bodyPr/>
    <a:lstStyle/>
    <a:p>
      <a:pPr>
        <a:defRPr sz="1200">
          <a:solidFill>
            <a:schemeClr val="tx2"/>
          </a:solidFil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AD6A-4969-83B9-DF03D27AAC2E}"/>
              </c:ext>
            </c:extLst>
          </c:dPt>
          <c:dPt>
            <c:idx val="1"/>
            <c:invertIfNegative val="0"/>
            <c:bubble3D val="0"/>
            <c:spPr>
              <a:solidFill>
                <a:srgbClr val="9F29FF"/>
              </a:solidFill>
            </c:spPr>
            <c:extLst>
              <c:ext xmlns:c16="http://schemas.microsoft.com/office/drawing/2014/chart" uri="{C3380CC4-5D6E-409C-BE32-E72D297353CC}">
                <c16:uniqueId val="{00000003-AD6A-4969-83B9-DF03D27AAC2E}"/>
              </c:ext>
            </c:extLst>
          </c:dPt>
          <c:dPt>
            <c:idx val="2"/>
            <c:invertIfNegative val="0"/>
            <c:bubble3D val="0"/>
            <c:spPr>
              <a:solidFill>
                <a:srgbClr val="FF2380"/>
              </a:solidFill>
            </c:spPr>
            <c:extLst>
              <c:ext xmlns:c16="http://schemas.microsoft.com/office/drawing/2014/chart" uri="{C3380CC4-5D6E-409C-BE32-E72D297353CC}">
                <c16:uniqueId val="{00000005-AD6A-4969-83B9-DF03D27AAC2E}"/>
              </c:ext>
            </c:extLst>
          </c:dPt>
          <c:dPt>
            <c:idx val="3"/>
            <c:invertIfNegative val="0"/>
            <c:bubble3D val="0"/>
            <c:spPr>
              <a:solidFill>
                <a:srgbClr val="06A6EE"/>
              </a:solidFill>
            </c:spPr>
            <c:extLst>
              <c:ext xmlns:c16="http://schemas.microsoft.com/office/drawing/2014/chart" uri="{C3380CC4-5D6E-409C-BE32-E72D297353CC}">
                <c16:uniqueId val="{00000007-AD6A-4969-83B9-DF03D27AAC2E}"/>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Vollzeit erwerbsttätig</c:v>
                </c:pt>
                <c:pt idx="1">
                  <c:v>Teilzeit erwerbstätig</c:v>
                </c:pt>
                <c:pt idx="2">
                  <c:v>Nicht erwerbstätig</c:v>
                </c:pt>
                <c:pt idx="3">
                  <c:v>Keine Angabe</c:v>
                </c:pt>
              </c:strCache>
            </c:strRef>
          </c:cat>
          <c:val>
            <c:numRef>
              <c:f>Sheet1!$B$2:$B$5</c:f>
              <c:numCache>
                <c:formatCode>0.0%</c:formatCode>
                <c:ptCount val="4"/>
                <c:pt idx="0">
                  <c:v>0.41512463962914087</c:v>
                </c:pt>
                <c:pt idx="1">
                  <c:v>0.12144773233392156</c:v>
                </c:pt>
                <c:pt idx="2">
                  <c:v>0.3891133884832445</c:v>
                </c:pt>
                <c:pt idx="3">
                  <c:v>7.4314239553693082E-2</c:v>
                </c:pt>
              </c:numCache>
            </c:numRef>
          </c:val>
          <c:extLst>
            <c:ext xmlns:c16="http://schemas.microsoft.com/office/drawing/2014/chart" uri="{C3380CC4-5D6E-409C-BE32-E72D297353CC}">
              <c16:uniqueId val="{00000008-AD6A-4969-83B9-DF03D27AAC2E}"/>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4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769C-4972-869B-C787DB56F6D6}"/>
              </c:ext>
            </c:extLst>
          </c:dPt>
          <c:dPt>
            <c:idx val="1"/>
            <c:bubble3D val="0"/>
            <c:spPr>
              <a:solidFill>
                <a:srgbClr val="9F29FF"/>
              </a:solidFill>
            </c:spPr>
            <c:extLst>
              <c:ext xmlns:c16="http://schemas.microsoft.com/office/drawing/2014/chart" uri="{C3380CC4-5D6E-409C-BE32-E72D297353CC}">
                <c16:uniqueId val="{00000003-769C-4972-869B-C787DB56F6D6}"/>
              </c:ext>
            </c:extLst>
          </c:dPt>
          <c:dPt>
            <c:idx val="2"/>
            <c:bubble3D val="0"/>
            <c:spPr>
              <a:solidFill>
                <a:srgbClr val="FF2380"/>
              </a:solidFill>
            </c:spPr>
            <c:extLst>
              <c:ext xmlns:c16="http://schemas.microsoft.com/office/drawing/2014/chart" uri="{C3380CC4-5D6E-409C-BE32-E72D297353CC}">
                <c16:uniqueId val="{00000005-769C-4972-869B-C787DB56F6D6}"/>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Niedrig (Kein Abschluss, Kindergarten, Vorschule, Grundschule, Hauptschulabschluss, Volksschulabschluss, Realschulabschluss oder gleichwertig)</c:v>
                </c:pt>
                <c:pt idx="1">
                  <c:v>Mittel (Abitur, Fachholschulreife, erste / zweite abgeschlossene Berufsausbildung)</c:v>
                </c:pt>
                <c:pt idx="2">
                  <c:v>Hoch (Meisterausbildung, Bachelor, Diplom (FH), Fachschule, Master, Diplom (Universität), Promotion)</c:v>
                </c:pt>
              </c:strCache>
            </c:strRef>
          </c:cat>
          <c:val>
            <c:numRef>
              <c:f>Sheet1!$B$2:$B$4</c:f>
              <c:numCache>
                <c:formatCode>0.0%</c:formatCode>
                <c:ptCount val="3"/>
                <c:pt idx="0">
                  <c:v>0.19779999999999998</c:v>
                </c:pt>
                <c:pt idx="1">
                  <c:v>0.50890000000000035</c:v>
                </c:pt>
                <c:pt idx="2">
                  <c:v>0.29329999999999967</c:v>
                </c:pt>
              </c:numCache>
            </c:numRef>
          </c:val>
          <c:extLst>
            <c:ext xmlns:c16="http://schemas.microsoft.com/office/drawing/2014/chart" uri="{C3380CC4-5D6E-409C-BE32-E72D297353CC}">
              <c16:uniqueId val="{00000006-769C-4972-869B-C787DB56F6D6}"/>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FF13-4B1E-BCC2-9B0FBC26FC9C}"/>
              </c:ext>
            </c:extLst>
          </c:dPt>
          <c:dPt>
            <c:idx val="1"/>
            <c:bubble3D val="0"/>
            <c:spPr>
              <a:solidFill>
                <a:srgbClr val="9F29FF"/>
              </a:solidFill>
            </c:spPr>
            <c:extLst>
              <c:ext xmlns:c16="http://schemas.microsoft.com/office/drawing/2014/chart" uri="{C3380CC4-5D6E-409C-BE32-E72D297353CC}">
                <c16:uniqueId val="{00000003-FF13-4B1E-BCC2-9B0FBC26FC9C}"/>
              </c:ext>
            </c:extLst>
          </c:dPt>
          <c:dPt>
            <c:idx val="2"/>
            <c:bubble3D val="0"/>
            <c:spPr>
              <a:solidFill>
                <a:srgbClr val="FF2380"/>
              </a:solidFill>
            </c:spPr>
            <c:extLst>
              <c:ext xmlns:c16="http://schemas.microsoft.com/office/drawing/2014/chart" uri="{C3380CC4-5D6E-409C-BE32-E72D297353CC}">
                <c16:uniqueId val="{00000005-FF13-4B1E-BCC2-9B0FBC26FC9C}"/>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ja</c:v>
                </c:pt>
                <c:pt idx="1">
                  <c:v>nein</c:v>
                </c:pt>
                <c:pt idx="2">
                  <c:v>Keine Angabe</c:v>
                </c:pt>
              </c:strCache>
            </c:strRef>
          </c:cat>
          <c:val>
            <c:numRef>
              <c:f>Sheet1!$B$2:$B$4</c:f>
              <c:numCache>
                <c:formatCode>0.0%</c:formatCode>
                <c:ptCount val="3"/>
                <c:pt idx="0">
                  <c:v>0.11238271499979233</c:v>
                </c:pt>
                <c:pt idx="1">
                  <c:v>0.86300611212129219</c:v>
                </c:pt>
                <c:pt idx="2">
                  <c:v>2.4611172878915538E-2</c:v>
                </c:pt>
              </c:numCache>
            </c:numRef>
          </c:val>
          <c:extLst>
            <c:ext xmlns:c16="http://schemas.microsoft.com/office/drawing/2014/chart" uri="{C3380CC4-5D6E-409C-BE32-E72D297353CC}">
              <c16:uniqueId val="{00000006-FF13-4B1E-BCC2-9B0FBC26FC9C}"/>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8B74-4735-85AA-7AF7EC7A88E2}"/>
              </c:ext>
            </c:extLst>
          </c:dPt>
          <c:dPt>
            <c:idx val="1"/>
            <c:invertIfNegative val="0"/>
            <c:bubble3D val="0"/>
            <c:spPr>
              <a:solidFill>
                <a:srgbClr val="9F29FF"/>
              </a:solidFill>
            </c:spPr>
            <c:extLst>
              <c:ext xmlns:c16="http://schemas.microsoft.com/office/drawing/2014/chart" uri="{C3380CC4-5D6E-409C-BE32-E72D297353CC}">
                <c16:uniqueId val="{00000003-8B74-4735-85AA-7AF7EC7A88E2}"/>
              </c:ext>
            </c:extLst>
          </c:dPt>
          <c:dPt>
            <c:idx val="2"/>
            <c:invertIfNegative val="0"/>
            <c:bubble3D val="0"/>
            <c:spPr>
              <a:solidFill>
                <a:srgbClr val="FF2380"/>
              </a:solidFill>
            </c:spPr>
            <c:extLst>
              <c:ext xmlns:c16="http://schemas.microsoft.com/office/drawing/2014/chart" uri="{C3380CC4-5D6E-409C-BE32-E72D297353CC}">
                <c16:uniqueId val="{00000005-8B74-4735-85AA-7AF7EC7A88E2}"/>
              </c:ext>
            </c:extLst>
          </c:dPt>
          <c:dPt>
            <c:idx val="3"/>
            <c:invertIfNegative val="0"/>
            <c:bubble3D val="0"/>
            <c:spPr>
              <a:solidFill>
                <a:srgbClr val="06A6EE"/>
              </a:solidFill>
            </c:spPr>
            <c:extLst>
              <c:ext xmlns:c16="http://schemas.microsoft.com/office/drawing/2014/chart" uri="{C3380CC4-5D6E-409C-BE32-E72D297353CC}">
                <c16:uniqueId val="{00000007-8B74-4735-85AA-7AF7EC7A88E2}"/>
              </c:ext>
            </c:extLst>
          </c:dPt>
          <c:dPt>
            <c:idx val="4"/>
            <c:invertIfNegative val="0"/>
            <c:bubble3D val="0"/>
            <c:spPr>
              <a:solidFill>
                <a:srgbClr val="31CAA8"/>
              </a:solidFill>
            </c:spPr>
            <c:extLst>
              <c:ext xmlns:c16="http://schemas.microsoft.com/office/drawing/2014/chart" uri="{C3380CC4-5D6E-409C-BE32-E72D297353CC}">
                <c16:uniqueId val="{00000009-8B74-4735-85AA-7AF7EC7A88E2}"/>
              </c:ext>
            </c:extLst>
          </c:dPt>
          <c:dPt>
            <c:idx val="5"/>
            <c:invertIfNegative val="0"/>
            <c:bubble3D val="0"/>
            <c:spPr>
              <a:solidFill>
                <a:srgbClr val="FFBA22"/>
              </a:solidFill>
            </c:spPr>
            <c:extLst>
              <c:ext xmlns:c16="http://schemas.microsoft.com/office/drawing/2014/chart" uri="{C3380CC4-5D6E-409C-BE32-E72D297353CC}">
                <c16:uniqueId val="{0000000B-8B74-4735-85AA-7AF7EC7A88E2}"/>
              </c:ext>
            </c:extLst>
          </c:dPt>
          <c:dPt>
            <c:idx val="6"/>
            <c:invertIfNegative val="0"/>
            <c:bubble3D val="0"/>
            <c:spPr>
              <a:solidFill>
                <a:srgbClr val="6600AB"/>
              </a:solidFill>
            </c:spPr>
            <c:extLst>
              <c:ext xmlns:c16="http://schemas.microsoft.com/office/drawing/2014/chart" uri="{C3380CC4-5D6E-409C-BE32-E72D297353CC}">
                <c16:uniqueId val="{0000000D-8B74-4735-85AA-7AF7EC7A88E2}"/>
              </c:ext>
            </c:extLst>
          </c:dPt>
          <c:dPt>
            <c:idx val="7"/>
            <c:invertIfNegative val="0"/>
            <c:bubble3D val="0"/>
            <c:spPr>
              <a:solidFill>
                <a:srgbClr val="FF7BB3"/>
              </a:solidFill>
            </c:spPr>
            <c:extLst>
              <c:ext xmlns:c16="http://schemas.microsoft.com/office/drawing/2014/chart" uri="{C3380CC4-5D6E-409C-BE32-E72D297353CC}">
                <c16:uniqueId val="{0000000F-8B74-4735-85AA-7AF7EC7A88E2}"/>
              </c:ext>
            </c:extLst>
          </c:dPt>
          <c:dPt>
            <c:idx val="8"/>
            <c:invertIfNegative val="0"/>
            <c:bubble3D val="0"/>
            <c:spPr>
              <a:solidFill>
                <a:srgbClr val="003CAB"/>
              </a:solidFill>
            </c:spPr>
            <c:extLst>
              <c:ext xmlns:c16="http://schemas.microsoft.com/office/drawing/2014/chart" uri="{C3380CC4-5D6E-409C-BE32-E72D297353CC}">
                <c16:uniqueId val="{00000011-8B74-4735-85AA-7AF7EC7A88E2}"/>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römisch-katholisch</c:v>
                </c:pt>
                <c:pt idx="1">
                  <c:v>evangelisch-lutherisch</c:v>
                </c:pt>
                <c:pt idx="2">
                  <c:v>evangelisch-freikirchlich</c:v>
                </c:pt>
                <c:pt idx="3">
                  <c:v>orthodox-christlich</c:v>
                </c:pt>
                <c:pt idx="4">
                  <c:v>jüdisch</c:v>
                </c:pt>
                <c:pt idx="5">
                  <c:v>islamisch</c:v>
                </c:pt>
                <c:pt idx="6">
                  <c:v>sonstiger Glaube</c:v>
                </c:pt>
                <c:pt idx="7">
                  <c:v>keinem</c:v>
                </c:pt>
                <c:pt idx="8">
                  <c:v>keine Angabe</c:v>
                </c:pt>
              </c:strCache>
            </c:strRef>
          </c:cat>
          <c:val>
            <c:numRef>
              <c:f>Sheet1!$B$2:$B$10</c:f>
              <c:numCache>
                <c:formatCode>0.0%</c:formatCode>
                <c:ptCount val="9"/>
                <c:pt idx="0">
                  <c:v>0.22208068033999928</c:v>
                </c:pt>
                <c:pt idx="1">
                  <c:v>0.19077939447697828</c:v>
                </c:pt>
                <c:pt idx="2">
                  <c:v>3.0487409749339816E-2</c:v>
                </c:pt>
                <c:pt idx="3">
                  <c:v>1.5151843579256587E-2</c:v>
                </c:pt>
                <c:pt idx="4">
                  <c:v>2.8150866000785E-3</c:v>
                </c:pt>
                <c:pt idx="5">
                  <c:v>1.5694201693560565E-2</c:v>
                </c:pt>
                <c:pt idx="6">
                  <c:v>1.8822443021949759E-2</c:v>
                </c:pt>
                <c:pt idx="7">
                  <c:v>0.46097330311965412</c:v>
                </c:pt>
                <c:pt idx="8">
                  <c:v>4.3195637419183107E-2</c:v>
                </c:pt>
              </c:numCache>
            </c:numRef>
          </c:val>
          <c:extLst>
            <c:ext xmlns:c16="http://schemas.microsoft.com/office/drawing/2014/chart" uri="{C3380CC4-5D6E-409C-BE32-E72D297353CC}">
              <c16:uniqueId val="{00000012-8B74-4735-85AA-7AF7EC7A88E2}"/>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1D2F-459F-BB9F-6C1F99A7B57D}"/>
              </c:ext>
            </c:extLst>
          </c:dPt>
          <c:dPt>
            <c:idx val="1"/>
            <c:invertIfNegative val="0"/>
            <c:bubble3D val="0"/>
            <c:spPr>
              <a:solidFill>
                <a:srgbClr val="9F29FF"/>
              </a:solidFill>
            </c:spPr>
            <c:extLst>
              <c:ext xmlns:c16="http://schemas.microsoft.com/office/drawing/2014/chart" uri="{C3380CC4-5D6E-409C-BE32-E72D297353CC}">
                <c16:uniqueId val="{00000003-1D2F-459F-BB9F-6C1F99A7B57D}"/>
              </c:ext>
            </c:extLst>
          </c:dPt>
          <c:dPt>
            <c:idx val="2"/>
            <c:invertIfNegative val="0"/>
            <c:bubble3D val="0"/>
            <c:spPr>
              <a:solidFill>
                <a:srgbClr val="FF2380"/>
              </a:solidFill>
            </c:spPr>
            <c:extLst>
              <c:ext xmlns:c16="http://schemas.microsoft.com/office/drawing/2014/chart" uri="{C3380CC4-5D6E-409C-BE32-E72D297353CC}">
                <c16:uniqueId val="{00000005-1D2F-459F-BB9F-6C1F99A7B57D}"/>
              </c:ext>
            </c:extLst>
          </c:dPt>
          <c:dPt>
            <c:idx val="3"/>
            <c:invertIfNegative val="0"/>
            <c:bubble3D val="0"/>
            <c:spPr>
              <a:solidFill>
                <a:srgbClr val="06A6EE"/>
              </a:solidFill>
            </c:spPr>
            <c:extLst>
              <c:ext xmlns:c16="http://schemas.microsoft.com/office/drawing/2014/chart" uri="{C3380CC4-5D6E-409C-BE32-E72D297353CC}">
                <c16:uniqueId val="{00000007-1D2F-459F-BB9F-6C1F99A7B57D}"/>
              </c:ext>
            </c:extLst>
          </c:dPt>
          <c:dPt>
            <c:idx val="4"/>
            <c:invertIfNegative val="0"/>
            <c:bubble3D val="0"/>
            <c:spPr>
              <a:solidFill>
                <a:srgbClr val="31CAA8"/>
              </a:solidFill>
            </c:spPr>
            <c:extLst>
              <c:ext xmlns:c16="http://schemas.microsoft.com/office/drawing/2014/chart" uri="{C3380CC4-5D6E-409C-BE32-E72D297353CC}">
                <c16:uniqueId val="{00000009-1D2F-459F-BB9F-6C1F99A7B57D}"/>
              </c:ext>
            </c:extLst>
          </c:dPt>
          <c:dPt>
            <c:idx val="5"/>
            <c:invertIfNegative val="0"/>
            <c:bubble3D val="0"/>
            <c:spPr>
              <a:solidFill>
                <a:srgbClr val="FFBA22"/>
              </a:solidFill>
            </c:spPr>
            <c:extLst>
              <c:ext xmlns:c16="http://schemas.microsoft.com/office/drawing/2014/chart" uri="{C3380CC4-5D6E-409C-BE32-E72D297353CC}">
                <c16:uniqueId val="{0000000B-1D2F-459F-BB9F-6C1F99A7B57D}"/>
              </c:ext>
            </c:extLst>
          </c:dPt>
          <c:dPt>
            <c:idx val="6"/>
            <c:invertIfNegative val="0"/>
            <c:bubble3D val="0"/>
            <c:spPr>
              <a:solidFill>
                <a:srgbClr val="6600AB"/>
              </a:solidFill>
            </c:spPr>
            <c:extLst>
              <c:ext xmlns:c16="http://schemas.microsoft.com/office/drawing/2014/chart" uri="{C3380CC4-5D6E-409C-BE32-E72D297353CC}">
                <c16:uniqueId val="{0000000D-1D2F-459F-BB9F-6C1F99A7B57D}"/>
              </c:ext>
            </c:extLst>
          </c:dPt>
          <c:dPt>
            <c:idx val="7"/>
            <c:invertIfNegative val="0"/>
            <c:bubble3D val="0"/>
            <c:spPr>
              <a:solidFill>
                <a:srgbClr val="FF7BB3"/>
              </a:solidFill>
            </c:spPr>
            <c:extLst>
              <c:ext xmlns:c16="http://schemas.microsoft.com/office/drawing/2014/chart" uri="{C3380CC4-5D6E-409C-BE32-E72D297353CC}">
                <c16:uniqueId val="{0000000F-1D2F-459F-BB9F-6C1F99A7B57D}"/>
              </c:ext>
            </c:extLst>
          </c:dPt>
          <c:dPt>
            <c:idx val="8"/>
            <c:invertIfNegative val="0"/>
            <c:bubble3D val="0"/>
            <c:spPr>
              <a:solidFill>
                <a:srgbClr val="003CAB"/>
              </a:solidFill>
            </c:spPr>
            <c:extLst>
              <c:ext xmlns:c16="http://schemas.microsoft.com/office/drawing/2014/chart" uri="{C3380CC4-5D6E-409C-BE32-E72D297353CC}">
                <c16:uniqueId val="{00000011-1D2F-459F-BB9F-6C1F99A7B57D}"/>
              </c:ext>
            </c:extLst>
          </c:dPt>
          <c:dPt>
            <c:idx val="9"/>
            <c:invertIfNegative val="0"/>
            <c:bubble3D val="0"/>
            <c:spPr>
              <a:solidFill>
                <a:srgbClr val="83DFCB"/>
              </a:solidFill>
            </c:spPr>
            <c:extLst>
              <c:ext xmlns:c16="http://schemas.microsoft.com/office/drawing/2014/chart" uri="{C3380CC4-5D6E-409C-BE32-E72D297353CC}">
                <c16:uniqueId val="{00000013-1D2F-459F-BB9F-6C1F99A7B57D}"/>
              </c:ext>
            </c:extLst>
          </c:dPt>
          <c:dPt>
            <c:idx val="10"/>
            <c:invertIfNegative val="0"/>
            <c:bubble3D val="0"/>
            <c:spPr>
              <a:solidFill>
                <a:srgbClr val="C20800"/>
              </a:solidFill>
            </c:spPr>
            <c:extLst>
              <c:ext xmlns:c16="http://schemas.microsoft.com/office/drawing/2014/chart" uri="{C3380CC4-5D6E-409C-BE32-E72D297353CC}">
                <c16:uniqueId val="{00000015-1D2F-459F-BB9F-6C1F99A7B57D}"/>
              </c:ext>
            </c:extLst>
          </c:dPt>
          <c:dPt>
            <c:idx val="11"/>
            <c:invertIfNegative val="0"/>
            <c:bubble3D val="0"/>
            <c:spPr>
              <a:solidFill>
                <a:srgbClr val="C57FFF"/>
              </a:solidFill>
            </c:spPr>
            <c:extLst>
              <c:ext xmlns:c16="http://schemas.microsoft.com/office/drawing/2014/chart" uri="{C3380CC4-5D6E-409C-BE32-E72D297353CC}">
                <c16:uniqueId val="{00000017-1D2F-459F-BB9F-6C1F99A7B57D}"/>
              </c:ext>
            </c:extLst>
          </c:dPt>
          <c:dPt>
            <c:idx val="12"/>
            <c:invertIfNegative val="0"/>
            <c:bubble3D val="0"/>
            <c:spPr>
              <a:solidFill>
                <a:srgbClr val="FF8D80"/>
              </a:solidFill>
            </c:spPr>
            <c:extLst>
              <c:ext xmlns:c16="http://schemas.microsoft.com/office/drawing/2014/chart" uri="{C3380CC4-5D6E-409C-BE32-E72D297353CC}">
                <c16:uniqueId val="{00000019-1D2F-459F-BB9F-6C1F99A7B57D}"/>
              </c:ext>
            </c:extLst>
          </c:dPt>
          <c:dPt>
            <c:idx val="13"/>
            <c:invertIfNegative val="0"/>
            <c:bubble3D val="0"/>
            <c:spPr>
              <a:solidFill>
                <a:srgbClr val="6ACAF5"/>
              </a:solidFill>
            </c:spPr>
            <c:extLst>
              <c:ext xmlns:c16="http://schemas.microsoft.com/office/drawing/2014/chart" uri="{C3380CC4-5D6E-409C-BE32-E72D297353CC}">
                <c16:uniqueId val="{0000001B-1D2F-459F-BB9F-6C1F99A7B57D}"/>
              </c:ext>
            </c:extLst>
          </c:dPt>
          <c:dPt>
            <c:idx val="14"/>
            <c:invertIfNegative val="0"/>
            <c:bubble3D val="0"/>
            <c:spPr>
              <a:solidFill>
                <a:srgbClr val="006B46"/>
              </a:solidFill>
            </c:spPr>
            <c:extLst>
              <c:ext xmlns:c16="http://schemas.microsoft.com/office/drawing/2014/chart" uri="{C3380CC4-5D6E-409C-BE32-E72D297353CC}">
                <c16:uniqueId val="{0000001D-1D2F-459F-BB9F-6C1F99A7B57D}"/>
              </c:ext>
            </c:extLst>
          </c:dPt>
          <c:dPt>
            <c:idx val="15"/>
            <c:invertIfNegative val="0"/>
            <c:bubble3D val="0"/>
            <c:spPr>
              <a:solidFill>
                <a:srgbClr val="FF6756"/>
              </a:solidFill>
            </c:spPr>
            <c:extLst>
              <c:ext xmlns:c16="http://schemas.microsoft.com/office/drawing/2014/chart" uri="{C3380CC4-5D6E-409C-BE32-E72D297353CC}">
                <c16:uniqueId val="{0000001F-1D2F-459F-BB9F-6C1F99A7B57D}"/>
              </c:ext>
            </c:extLst>
          </c:dPt>
          <c:dPt>
            <c:idx val="16"/>
            <c:invertIfNegative val="0"/>
            <c:bubble3D val="0"/>
            <c:spPr>
              <a:solidFill>
                <a:srgbClr val="8001D8"/>
              </a:solidFill>
            </c:spPr>
            <c:extLst>
              <c:ext xmlns:c16="http://schemas.microsoft.com/office/drawing/2014/chart" uri="{C3380CC4-5D6E-409C-BE32-E72D297353CC}">
                <c16:uniqueId val="{00000021-1D2F-459F-BB9F-6C1F99A7B57D}"/>
              </c:ext>
            </c:extLst>
          </c:dPt>
          <c:dPt>
            <c:idx val="17"/>
            <c:invertIfNegative val="0"/>
            <c:bubble3D val="0"/>
            <c:spPr>
              <a:solidFill>
                <a:srgbClr val="FF4F99"/>
              </a:solidFill>
            </c:spPr>
            <c:extLst>
              <c:ext xmlns:c16="http://schemas.microsoft.com/office/drawing/2014/chart" uri="{C3380CC4-5D6E-409C-BE32-E72D297353CC}">
                <c16:uniqueId val="{00000023-1D2F-459F-BB9F-6C1F99A7B57D}"/>
              </c:ext>
            </c:extLst>
          </c:dPt>
          <c:dPt>
            <c:idx val="18"/>
            <c:invertIfNegative val="0"/>
            <c:bubble3D val="0"/>
            <c:spPr>
              <a:solidFill>
                <a:srgbClr val="006BDB"/>
              </a:solidFill>
            </c:spPr>
            <c:extLst>
              <c:ext xmlns:c16="http://schemas.microsoft.com/office/drawing/2014/chart" uri="{C3380CC4-5D6E-409C-BE32-E72D297353CC}">
                <c16:uniqueId val="{00000025-1D2F-459F-BB9F-6C1F99A7B57D}"/>
              </c:ext>
            </c:extLst>
          </c:dPt>
          <c:dPt>
            <c:idx val="19"/>
            <c:invertIfNegative val="0"/>
            <c:bubble3D val="0"/>
            <c:spPr>
              <a:solidFill>
                <a:srgbClr val="5AD5B9"/>
              </a:solidFill>
            </c:spPr>
            <c:extLst>
              <c:ext xmlns:c16="http://schemas.microsoft.com/office/drawing/2014/chart" uri="{C3380CC4-5D6E-409C-BE32-E72D297353CC}">
                <c16:uniqueId val="{00000027-1D2F-459F-BB9F-6C1F99A7B57D}"/>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20"/>
                <c:pt idx="0">
                  <c:v>Den Deepfake bei der Polizei anzeigen</c:v>
                </c:pt>
                <c:pt idx="1">
                  <c:v>Einen Rechtsanwalt / eine Rechtsanwältin konsultieren</c:v>
                </c:pt>
                <c:pt idx="2">
                  <c:v>Unterlassungs- und Löschungsansprüche geltend machen</c:v>
                </c:pt>
                <c:pt idx="3">
                  <c:v>Screenshots / Beweise sichern und dokumentieren</c:v>
                </c:pt>
                <c:pt idx="4">
                  <c:v>Freunde oder Familie darauf aufmerksam machen</c:v>
                </c:pt>
                <c:pt idx="5">
                  <c:v>Anonym bei einer Internet-Beschwerdestelle melden</c:v>
                </c:pt>
                <c:pt idx="6">
                  <c:v>Den Vorfall der zuständigen Datenschutzbehörde melden</c:v>
                </c:pt>
                <c:pt idx="7">
                  <c:v>Den Inhalt auf der Plattform / Website melden</c:v>
                </c:pt>
                <c:pt idx="8">
                  <c:v>Die Plattformbetreiber direkt kontaktieren</c:v>
                </c:pt>
                <c:pt idx="9">
                  <c:v>Eine Beschwerde beim Plattform-Support einreichen</c:v>
                </c:pt>
                <c:pt idx="10">
                  <c:v>Andere Nutzer auf den Deepfake aufmerksam machen</c:v>
                </c:pt>
                <c:pt idx="11">
                  <c:v>Öffentlich auf die Fälschung hinweisen (z. B. in sozialen Medien)</c:v>
                </c:pt>
                <c:pt idx="12">
                  <c:v>Psychologische Unterstützung suchen</c:v>
                </c:pt>
                <c:pt idx="13">
                  <c:v>Beratungsstellen kontaktieren (z. B. Opferhilfe, Verbraucherschutz)</c:v>
                </c:pt>
                <c:pt idx="14">
                  <c:v>Sich an Medien / Journalisten wenden</c:v>
                </c:pt>
                <c:pt idx="15">
                  <c:v>Hilfe bei spezialisierten NGOs (Nichtregierungsorganisationen) suchen</c:v>
                </c:pt>
                <c:pt idx="16">
                  <c:v>Sonstiges</c:v>
                </c:pt>
                <c:pt idx="17">
                  <c:v>Ich würde nichts unternehmen</c:v>
                </c:pt>
                <c:pt idx="18">
                  <c:v>Ich wüsste nicht, was ich tun würde</c:v>
                </c:pt>
                <c:pt idx="19">
                  <c:v>Keine Angabe</c:v>
                </c:pt>
              </c:strCache>
            </c:strRef>
          </c:cat>
          <c:val>
            <c:numRef>
              <c:f>Sheet1!$B$2:$B$21</c:f>
              <c:numCache>
                <c:formatCode>0.0%</c:formatCode>
                <c:ptCount val="20"/>
                <c:pt idx="0">
                  <c:v>0.55724705936850272</c:v>
                </c:pt>
                <c:pt idx="1">
                  <c:v>0.35389182538995695</c:v>
                </c:pt>
                <c:pt idx="2">
                  <c:v>0.47047990539667006</c:v>
                </c:pt>
                <c:pt idx="3">
                  <c:v>0.55866103048123494</c:v>
                </c:pt>
                <c:pt idx="4">
                  <c:v>0.46139524148737876</c:v>
                </c:pt>
                <c:pt idx="5">
                  <c:v>0.19509374501468846</c:v>
                </c:pt>
                <c:pt idx="6">
                  <c:v>0.44247651855389952</c:v>
                </c:pt>
                <c:pt idx="7">
                  <c:v>0.50274082127566677</c:v>
                </c:pt>
                <c:pt idx="8">
                  <c:v>0.39668839526913241</c:v>
                </c:pt>
                <c:pt idx="9">
                  <c:v>0.46453862873339585</c:v>
                </c:pt>
                <c:pt idx="10">
                  <c:v>0.32156959146692249</c:v>
                </c:pt>
                <c:pt idx="11">
                  <c:v>0.30996491014386818</c:v>
                </c:pt>
                <c:pt idx="12">
                  <c:v>0.10871993414603248</c:v>
                </c:pt>
                <c:pt idx="13">
                  <c:v>0.28201164205078116</c:v>
                </c:pt>
                <c:pt idx="14">
                  <c:v>0.13259434792523703</c:v>
                </c:pt>
                <c:pt idx="15">
                  <c:v>0.1453568519983742</c:v>
                </c:pt>
                <c:pt idx="16">
                  <c:v>4.659666943517015E-2</c:v>
                </c:pt>
                <c:pt idx="17">
                  <c:v>3.1389720500145046E-2</c:v>
                </c:pt>
                <c:pt idx="18">
                  <c:v>8.1223916511115088E-2</c:v>
                </c:pt>
                <c:pt idx="19">
                  <c:v>8.2283466286937945E-2</c:v>
                </c:pt>
              </c:numCache>
            </c:numRef>
          </c:val>
          <c:extLst>
            <c:ext xmlns:c16="http://schemas.microsoft.com/office/drawing/2014/chart" uri="{C3380CC4-5D6E-409C-BE32-E72D297353CC}">
              <c16:uniqueId val="{00000028-1D2F-459F-BB9F-6C1F99A7B57D}"/>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6"/>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C733-402C-9056-A722AADF887A}"/>
              </c:ext>
            </c:extLst>
          </c:dPt>
          <c:dPt>
            <c:idx val="1"/>
            <c:invertIfNegative val="0"/>
            <c:bubble3D val="0"/>
            <c:spPr>
              <a:solidFill>
                <a:srgbClr val="9F29FF"/>
              </a:solidFill>
            </c:spPr>
            <c:extLst>
              <c:ext xmlns:c16="http://schemas.microsoft.com/office/drawing/2014/chart" uri="{C3380CC4-5D6E-409C-BE32-E72D297353CC}">
                <c16:uniqueId val="{00000003-C733-402C-9056-A722AADF887A}"/>
              </c:ext>
            </c:extLst>
          </c:dPt>
          <c:dPt>
            <c:idx val="2"/>
            <c:invertIfNegative val="0"/>
            <c:bubble3D val="0"/>
            <c:spPr>
              <a:solidFill>
                <a:srgbClr val="FF2380"/>
              </a:solidFill>
            </c:spPr>
            <c:extLst>
              <c:ext xmlns:c16="http://schemas.microsoft.com/office/drawing/2014/chart" uri="{C3380CC4-5D6E-409C-BE32-E72D297353CC}">
                <c16:uniqueId val="{00000005-C733-402C-9056-A722AADF887A}"/>
              </c:ext>
            </c:extLst>
          </c:dPt>
          <c:dPt>
            <c:idx val="3"/>
            <c:invertIfNegative val="0"/>
            <c:bubble3D val="0"/>
            <c:spPr>
              <a:solidFill>
                <a:srgbClr val="06A6EE"/>
              </a:solidFill>
            </c:spPr>
            <c:extLst>
              <c:ext xmlns:c16="http://schemas.microsoft.com/office/drawing/2014/chart" uri="{C3380CC4-5D6E-409C-BE32-E72D297353CC}">
                <c16:uniqueId val="{00000007-C733-402C-9056-A722AADF887A}"/>
              </c:ext>
            </c:extLst>
          </c:dPt>
          <c:dPt>
            <c:idx val="4"/>
            <c:invertIfNegative val="0"/>
            <c:bubble3D val="0"/>
            <c:spPr>
              <a:solidFill>
                <a:srgbClr val="31CAA8"/>
              </a:solidFill>
            </c:spPr>
            <c:extLst>
              <c:ext xmlns:c16="http://schemas.microsoft.com/office/drawing/2014/chart" uri="{C3380CC4-5D6E-409C-BE32-E72D297353CC}">
                <c16:uniqueId val="{00000009-C733-402C-9056-A722AADF887A}"/>
              </c:ext>
            </c:extLst>
          </c:dPt>
          <c:dPt>
            <c:idx val="5"/>
            <c:invertIfNegative val="0"/>
            <c:bubble3D val="0"/>
            <c:spPr>
              <a:solidFill>
                <a:srgbClr val="FFBA22"/>
              </a:solidFill>
            </c:spPr>
            <c:extLst>
              <c:ext xmlns:c16="http://schemas.microsoft.com/office/drawing/2014/chart" uri="{C3380CC4-5D6E-409C-BE32-E72D297353CC}">
                <c16:uniqueId val="{0000000B-C733-402C-9056-A722AADF887A}"/>
              </c:ext>
            </c:extLst>
          </c:dPt>
          <c:dPt>
            <c:idx val="6"/>
            <c:invertIfNegative val="0"/>
            <c:bubble3D val="0"/>
            <c:spPr>
              <a:solidFill>
                <a:srgbClr val="6600AB"/>
              </a:solidFill>
            </c:spPr>
            <c:extLst>
              <c:ext xmlns:c16="http://schemas.microsoft.com/office/drawing/2014/chart" uri="{C3380CC4-5D6E-409C-BE32-E72D297353CC}">
                <c16:uniqueId val="{0000000D-C733-402C-9056-A722AADF887A}"/>
              </c:ext>
            </c:extLst>
          </c:dPt>
          <c:dPt>
            <c:idx val="7"/>
            <c:invertIfNegative val="0"/>
            <c:bubble3D val="0"/>
            <c:spPr>
              <a:solidFill>
                <a:srgbClr val="FF7BB3"/>
              </a:solidFill>
            </c:spPr>
            <c:extLst>
              <c:ext xmlns:c16="http://schemas.microsoft.com/office/drawing/2014/chart" uri="{C3380CC4-5D6E-409C-BE32-E72D297353CC}">
                <c16:uniqueId val="{0000000F-C733-402C-9056-A722AADF887A}"/>
              </c:ext>
            </c:extLst>
          </c:dPt>
          <c:dPt>
            <c:idx val="8"/>
            <c:invertIfNegative val="0"/>
            <c:bubble3D val="0"/>
            <c:spPr>
              <a:solidFill>
                <a:srgbClr val="003CAB"/>
              </a:solidFill>
            </c:spPr>
            <c:extLst>
              <c:ext xmlns:c16="http://schemas.microsoft.com/office/drawing/2014/chart" uri="{C3380CC4-5D6E-409C-BE32-E72D297353CC}">
                <c16:uniqueId val="{00000011-C733-402C-9056-A722AADF887A}"/>
              </c:ext>
            </c:extLst>
          </c:dPt>
          <c:dPt>
            <c:idx val="9"/>
            <c:invertIfNegative val="0"/>
            <c:bubble3D val="0"/>
            <c:spPr>
              <a:solidFill>
                <a:srgbClr val="83DFCB"/>
              </a:solidFill>
            </c:spPr>
            <c:extLst>
              <c:ext xmlns:c16="http://schemas.microsoft.com/office/drawing/2014/chart" uri="{C3380CC4-5D6E-409C-BE32-E72D297353CC}">
                <c16:uniqueId val="{00000013-C733-402C-9056-A722AADF887A}"/>
              </c:ext>
            </c:extLst>
          </c:dPt>
          <c:dPt>
            <c:idx val="10"/>
            <c:invertIfNegative val="0"/>
            <c:bubble3D val="0"/>
            <c:spPr>
              <a:solidFill>
                <a:srgbClr val="C20800"/>
              </a:solidFill>
            </c:spPr>
            <c:extLst>
              <c:ext xmlns:c16="http://schemas.microsoft.com/office/drawing/2014/chart" uri="{C3380CC4-5D6E-409C-BE32-E72D297353CC}">
                <c16:uniqueId val="{00000015-C733-402C-9056-A722AADF887A}"/>
              </c:ext>
            </c:extLst>
          </c:dPt>
          <c:dPt>
            <c:idx val="11"/>
            <c:invertIfNegative val="0"/>
            <c:bubble3D val="0"/>
            <c:spPr>
              <a:solidFill>
                <a:srgbClr val="C57FFF"/>
              </a:solidFill>
            </c:spPr>
            <c:extLst>
              <c:ext xmlns:c16="http://schemas.microsoft.com/office/drawing/2014/chart" uri="{C3380CC4-5D6E-409C-BE32-E72D297353CC}">
                <c16:uniqueId val="{00000017-C733-402C-9056-A722AADF887A}"/>
              </c:ext>
            </c:extLst>
          </c:dPt>
          <c:dPt>
            <c:idx val="12"/>
            <c:invertIfNegative val="0"/>
            <c:bubble3D val="0"/>
            <c:spPr>
              <a:solidFill>
                <a:srgbClr val="FF8D80"/>
              </a:solidFill>
            </c:spPr>
            <c:extLst>
              <c:ext xmlns:c16="http://schemas.microsoft.com/office/drawing/2014/chart" uri="{C3380CC4-5D6E-409C-BE32-E72D297353CC}">
                <c16:uniqueId val="{00000019-C733-402C-9056-A722AADF887A}"/>
              </c:ext>
            </c:extLst>
          </c:dPt>
          <c:dPt>
            <c:idx val="13"/>
            <c:invertIfNegative val="0"/>
            <c:bubble3D val="0"/>
            <c:spPr>
              <a:solidFill>
                <a:srgbClr val="6ACAF5"/>
              </a:solidFill>
            </c:spPr>
            <c:extLst>
              <c:ext xmlns:c16="http://schemas.microsoft.com/office/drawing/2014/chart" uri="{C3380CC4-5D6E-409C-BE32-E72D297353CC}">
                <c16:uniqueId val="{0000001B-C733-402C-9056-A722AADF887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Facebook</c:v>
                </c:pt>
                <c:pt idx="1">
                  <c:v>YouTube</c:v>
                </c:pt>
                <c:pt idx="2">
                  <c:v>Instagram</c:v>
                </c:pt>
                <c:pt idx="3">
                  <c:v>X</c:v>
                </c:pt>
                <c:pt idx="4">
                  <c:v>Pinterest</c:v>
                </c:pt>
                <c:pt idx="5">
                  <c:v>LinkedIn</c:v>
                </c:pt>
                <c:pt idx="6">
                  <c:v>Twitch</c:v>
                </c:pt>
                <c:pt idx="7">
                  <c:v>TikTok</c:v>
                </c:pt>
                <c:pt idx="8">
                  <c:v>Reddit</c:v>
                </c:pt>
                <c:pt idx="9">
                  <c:v>Snapchat</c:v>
                </c:pt>
                <c:pt idx="10">
                  <c:v>WhatsApp</c:v>
                </c:pt>
                <c:pt idx="11">
                  <c:v>Telegram</c:v>
                </c:pt>
                <c:pt idx="12">
                  <c:v>Threads</c:v>
                </c:pt>
                <c:pt idx="13">
                  <c:v>None of these</c:v>
                </c:pt>
              </c:strCache>
            </c:strRef>
          </c:cat>
          <c:val>
            <c:numRef>
              <c:f>Sheet1!$B$2:$B$15</c:f>
              <c:numCache>
                <c:formatCode>0.0%</c:formatCode>
                <c:ptCount val="14"/>
                <c:pt idx="0">
                  <c:v>0.50336571183186418</c:v>
                </c:pt>
                <c:pt idx="1">
                  <c:v>0.62655398038621835</c:v>
                </c:pt>
                <c:pt idx="2">
                  <c:v>0.48745325962933611</c:v>
                </c:pt>
                <c:pt idx="3">
                  <c:v>0.14306439789551922</c:v>
                </c:pt>
                <c:pt idx="4">
                  <c:v>0.18352361115967489</c:v>
                </c:pt>
                <c:pt idx="5">
                  <c:v>0.11586964014070164</c:v>
                </c:pt>
                <c:pt idx="6">
                  <c:v>6.5761101909521086E-2</c:v>
                </c:pt>
                <c:pt idx="7">
                  <c:v>0.21744535087649303</c:v>
                </c:pt>
                <c:pt idx="8">
                  <c:v>8.1280926052612099E-2</c:v>
                </c:pt>
                <c:pt idx="9">
                  <c:v>0.10500667444091631</c:v>
                </c:pt>
                <c:pt idx="10">
                  <c:v>0.81912515800894792</c:v>
                </c:pt>
                <c:pt idx="11">
                  <c:v>0.16081274281376765</c:v>
                </c:pt>
                <c:pt idx="12">
                  <c:v>4.8013206932640919E-2</c:v>
                </c:pt>
                <c:pt idx="13">
                  <c:v>4.4743646977549206E-2</c:v>
                </c:pt>
              </c:numCache>
            </c:numRef>
          </c:val>
          <c:extLst>
            <c:ext xmlns:c16="http://schemas.microsoft.com/office/drawing/2014/chart" uri="{C3380CC4-5D6E-409C-BE32-E72D297353CC}">
              <c16:uniqueId val="{0000001C-C733-402C-9056-A722AADF887A}"/>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9"/>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7E36-43BE-B6EA-BA7AFAE7C542}"/>
              </c:ext>
            </c:extLst>
          </c:dPt>
          <c:dPt>
            <c:idx val="1"/>
            <c:bubble3D val="0"/>
            <c:spPr>
              <a:solidFill>
                <a:srgbClr val="9F29FF"/>
              </a:solidFill>
            </c:spPr>
            <c:extLst>
              <c:ext xmlns:c16="http://schemas.microsoft.com/office/drawing/2014/chart" uri="{C3380CC4-5D6E-409C-BE32-E72D297353CC}">
                <c16:uniqueId val="{00000003-7E36-43BE-B6EA-BA7AFAE7C542}"/>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West</c:v>
                </c:pt>
                <c:pt idx="1">
                  <c:v>Ost</c:v>
                </c:pt>
              </c:strCache>
            </c:strRef>
          </c:cat>
          <c:val>
            <c:numRef>
              <c:f>Sheet1!$B$2:$B$3</c:f>
              <c:numCache>
                <c:formatCode>0.0%</c:formatCode>
                <c:ptCount val="2"/>
                <c:pt idx="0">
                  <c:v>0.80480000000000007</c:v>
                </c:pt>
                <c:pt idx="1">
                  <c:v>0.19519999999999993</c:v>
                </c:pt>
              </c:numCache>
            </c:numRef>
          </c:val>
          <c:extLst>
            <c:ext xmlns:c16="http://schemas.microsoft.com/office/drawing/2014/chart" uri="{C3380CC4-5D6E-409C-BE32-E72D297353CC}">
              <c16:uniqueId val="{00000004-7E36-43BE-B6EA-BA7AFAE7C542}"/>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4A1C-4CB6-B975-9C4ECDF6F0A2}"/>
              </c:ext>
            </c:extLst>
          </c:dPt>
          <c:dPt>
            <c:idx val="1"/>
            <c:invertIfNegative val="0"/>
            <c:bubble3D val="0"/>
            <c:spPr>
              <a:solidFill>
                <a:srgbClr val="9F29FF"/>
              </a:solidFill>
            </c:spPr>
            <c:extLst>
              <c:ext xmlns:c16="http://schemas.microsoft.com/office/drawing/2014/chart" uri="{C3380CC4-5D6E-409C-BE32-E72D297353CC}">
                <c16:uniqueId val="{00000003-4A1C-4CB6-B975-9C4ECDF6F0A2}"/>
              </c:ext>
            </c:extLst>
          </c:dPt>
          <c:dPt>
            <c:idx val="2"/>
            <c:invertIfNegative val="0"/>
            <c:bubble3D val="0"/>
            <c:spPr>
              <a:solidFill>
                <a:srgbClr val="FF2380"/>
              </a:solidFill>
            </c:spPr>
            <c:extLst>
              <c:ext xmlns:c16="http://schemas.microsoft.com/office/drawing/2014/chart" uri="{C3380CC4-5D6E-409C-BE32-E72D297353CC}">
                <c16:uniqueId val="{00000005-4A1C-4CB6-B975-9C4ECDF6F0A2}"/>
              </c:ext>
            </c:extLst>
          </c:dPt>
          <c:dPt>
            <c:idx val="3"/>
            <c:invertIfNegative val="0"/>
            <c:bubble3D val="0"/>
            <c:spPr>
              <a:solidFill>
                <a:srgbClr val="06A6EE"/>
              </a:solidFill>
            </c:spPr>
            <c:extLst>
              <c:ext xmlns:c16="http://schemas.microsoft.com/office/drawing/2014/chart" uri="{C3380CC4-5D6E-409C-BE32-E72D297353CC}">
                <c16:uniqueId val="{00000007-4A1C-4CB6-B975-9C4ECDF6F0A2}"/>
              </c:ext>
            </c:extLst>
          </c:dPt>
          <c:dPt>
            <c:idx val="4"/>
            <c:invertIfNegative val="0"/>
            <c:bubble3D val="0"/>
            <c:spPr>
              <a:solidFill>
                <a:srgbClr val="31CAA8"/>
              </a:solidFill>
            </c:spPr>
            <c:extLst>
              <c:ext xmlns:c16="http://schemas.microsoft.com/office/drawing/2014/chart" uri="{C3380CC4-5D6E-409C-BE32-E72D297353CC}">
                <c16:uniqueId val="{00000009-4A1C-4CB6-B975-9C4ECDF6F0A2}"/>
              </c:ext>
            </c:extLst>
          </c:dPt>
          <c:dPt>
            <c:idx val="5"/>
            <c:invertIfNegative val="0"/>
            <c:bubble3D val="0"/>
            <c:spPr>
              <a:solidFill>
                <a:srgbClr val="FFBA22"/>
              </a:solidFill>
            </c:spPr>
            <c:extLst>
              <c:ext xmlns:c16="http://schemas.microsoft.com/office/drawing/2014/chart" uri="{C3380CC4-5D6E-409C-BE32-E72D297353CC}">
                <c16:uniqueId val="{0000000B-4A1C-4CB6-B975-9C4ECDF6F0A2}"/>
              </c:ext>
            </c:extLst>
          </c:dPt>
          <c:dPt>
            <c:idx val="6"/>
            <c:invertIfNegative val="0"/>
            <c:bubble3D val="0"/>
            <c:spPr>
              <a:solidFill>
                <a:srgbClr val="6600AB"/>
              </a:solidFill>
            </c:spPr>
            <c:extLst>
              <c:ext xmlns:c16="http://schemas.microsoft.com/office/drawing/2014/chart" uri="{C3380CC4-5D6E-409C-BE32-E72D297353CC}">
                <c16:uniqueId val="{0000000D-4A1C-4CB6-B975-9C4ECDF6F0A2}"/>
              </c:ext>
            </c:extLst>
          </c:dPt>
          <c:dPt>
            <c:idx val="7"/>
            <c:invertIfNegative val="0"/>
            <c:bubble3D val="0"/>
            <c:spPr>
              <a:solidFill>
                <a:srgbClr val="FF7BB3"/>
              </a:solidFill>
            </c:spPr>
            <c:extLst>
              <c:ext xmlns:c16="http://schemas.microsoft.com/office/drawing/2014/chart" uri="{C3380CC4-5D6E-409C-BE32-E72D297353CC}">
                <c16:uniqueId val="{0000000F-4A1C-4CB6-B975-9C4ECDF6F0A2}"/>
              </c:ext>
            </c:extLst>
          </c:dPt>
          <c:dPt>
            <c:idx val="8"/>
            <c:invertIfNegative val="0"/>
            <c:bubble3D val="0"/>
            <c:spPr>
              <a:solidFill>
                <a:srgbClr val="003CAB"/>
              </a:solidFill>
            </c:spPr>
            <c:extLst>
              <c:ext xmlns:c16="http://schemas.microsoft.com/office/drawing/2014/chart" uri="{C3380CC4-5D6E-409C-BE32-E72D297353CC}">
                <c16:uniqueId val="{00000011-4A1C-4CB6-B975-9C4ECDF6F0A2}"/>
              </c:ext>
            </c:extLst>
          </c:dPt>
          <c:dPt>
            <c:idx val="9"/>
            <c:invertIfNegative val="0"/>
            <c:bubble3D val="0"/>
            <c:spPr>
              <a:solidFill>
                <a:srgbClr val="83DFCB"/>
              </a:solidFill>
            </c:spPr>
            <c:extLst>
              <c:ext xmlns:c16="http://schemas.microsoft.com/office/drawing/2014/chart" uri="{C3380CC4-5D6E-409C-BE32-E72D297353CC}">
                <c16:uniqueId val="{00000013-4A1C-4CB6-B975-9C4ECDF6F0A2}"/>
              </c:ext>
            </c:extLst>
          </c:dPt>
          <c:dPt>
            <c:idx val="10"/>
            <c:invertIfNegative val="0"/>
            <c:bubble3D val="0"/>
            <c:spPr>
              <a:solidFill>
                <a:srgbClr val="C20800"/>
              </a:solidFill>
            </c:spPr>
            <c:extLst>
              <c:ext xmlns:c16="http://schemas.microsoft.com/office/drawing/2014/chart" uri="{C3380CC4-5D6E-409C-BE32-E72D297353CC}">
                <c16:uniqueId val="{00000015-4A1C-4CB6-B975-9C4ECDF6F0A2}"/>
              </c:ext>
            </c:extLst>
          </c:dPt>
          <c:dPt>
            <c:idx val="11"/>
            <c:invertIfNegative val="0"/>
            <c:bubble3D val="0"/>
            <c:spPr>
              <a:solidFill>
                <a:srgbClr val="C57FFF"/>
              </a:solidFill>
            </c:spPr>
            <c:extLst>
              <c:ext xmlns:c16="http://schemas.microsoft.com/office/drawing/2014/chart" uri="{C3380CC4-5D6E-409C-BE32-E72D297353CC}">
                <c16:uniqueId val="{00000017-4A1C-4CB6-B975-9C4ECDF6F0A2}"/>
              </c:ext>
            </c:extLst>
          </c:dPt>
          <c:dPt>
            <c:idx val="12"/>
            <c:invertIfNegative val="0"/>
            <c:bubble3D val="0"/>
            <c:spPr>
              <a:solidFill>
                <a:srgbClr val="FF8D80"/>
              </a:solidFill>
            </c:spPr>
            <c:extLst>
              <c:ext xmlns:c16="http://schemas.microsoft.com/office/drawing/2014/chart" uri="{C3380CC4-5D6E-409C-BE32-E72D297353CC}">
                <c16:uniqueId val="{00000019-4A1C-4CB6-B975-9C4ECDF6F0A2}"/>
              </c:ext>
            </c:extLst>
          </c:dPt>
          <c:dPt>
            <c:idx val="13"/>
            <c:invertIfNegative val="0"/>
            <c:bubble3D val="0"/>
            <c:spPr>
              <a:solidFill>
                <a:srgbClr val="6ACAF5"/>
              </a:solidFill>
            </c:spPr>
            <c:extLst>
              <c:ext xmlns:c16="http://schemas.microsoft.com/office/drawing/2014/chart" uri="{C3380CC4-5D6E-409C-BE32-E72D297353CC}">
                <c16:uniqueId val="{0000001B-4A1C-4CB6-B975-9C4ECDF6F0A2}"/>
              </c:ext>
            </c:extLst>
          </c:dPt>
          <c:dPt>
            <c:idx val="14"/>
            <c:invertIfNegative val="0"/>
            <c:bubble3D val="0"/>
            <c:spPr>
              <a:solidFill>
                <a:srgbClr val="006B46"/>
              </a:solidFill>
            </c:spPr>
            <c:extLst>
              <c:ext xmlns:c16="http://schemas.microsoft.com/office/drawing/2014/chart" uri="{C3380CC4-5D6E-409C-BE32-E72D297353CC}">
                <c16:uniqueId val="{0000001D-4A1C-4CB6-B975-9C4ECDF6F0A2}"/>
              </c:ext>
            </c:extLst>
          </c:dPt>
          <c:dPt>
            <c:idx val="15"/>
            <c:invertIfNegative val="0"/>
            <c:bubble3D val="0"/>
            <c:spPr>
              <a:solidFill>
                <a:srgbClr val="FF6756"/>
              </a:solidFill>
            </c:spPr>
            <c:extLst>
              <c:ext xmlns:c16="http://schemas.microsoft.com/office/drawing/2014/chart" uri="{C3380CC4-5D6E-409C-BE32-E72D297353CC}">
                <c16:uniqueId val="{0000001F-4A1C-4CB6-B975-9C4ECDF6F0A2}"/>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Baden-Württemberg</c:v>
                </c:pt>
                <c:pt idx="1">
                  <c:v>Bayern</c:v>
                </c:pt>
                <c:pt idx="2">
                  <c:v>Berlin</c:v>
                </c:pt>
                <c:pt idx="3">
                  <c:v>Brandenburg</c:v>
                </c:pt>
                <c:pt idx="4">
                  <c:v>Bremen</c:v>
                </c:pt>
                <c:pt idx="5">
                  <c:v>Hamburg</c:v>
                </c:pt>
                <c:pt idx="6">
                  <c:v>Hessen</c:v>
                </c:pt>
                <c:pt idx="7">
                  <c:v>Mecklenburg-Vorpommern</c:v>
                </c:pt>
                <c:pt idx="8">
                  <c:v>Niedersachsen</c:v>
                </c:pt>
                <c:pt idx="9">
                  <c:v>Nordrhein-Westfalen</c:v>
                </c:pt>
                <c:pt idx="10">
                  <c:v>Rheinland-Pfalz</c:v>
                </c:pt>
                <c:pt idx="11">
                  <c:v>Saarland</c:v>
                </c:pt>
                <c:pt idx="12">
                  <c:v>Sachsen</c:v>
                </c:pt>
                <c:pt idx="13">
                  <c:v>Sachsen-Anhalt</c:v>
                </c:pt>
                <c:pt idx="14">
                  <c:v>Schleswig-Holstein</c:v>
                </c:pt>
                <c:pt idx="15">
                  <c:v>Thüringen</c:v>
                </c:pt>
              </c:strCache>
            </c:strRef>
          </c:cat>
          <c:val>
            <c:numRef>
              <c:f>Sheet1!$B$2:$B$17</c:f>
              <c:numCache>
                <c:formatCode>0.0%</c:formatCode>
                <c:ptCount val="16"/>
                <c:pt idx="0">
                  <c:v>0.13340000000000002</c:v>
                </c:pt>
                <c:pt idx="1">
                  <c:v>0.15740000000000004</c:v>
                </c:pt>
                <c:pt idx="2">
                  <c:v>4.3600000000000014E-2</c:v>
                </c:pt>
                <c:pt idx="3">
                  <c:v>3.0800000000000001E-2</c:v>
                </c:pt>
                <c:pt idx="4">
                  <c:v>8.3000000000000001E-3</c:v>
                </c:pt>
                <c:pt idx="5">
                  <c:v>2.1800000000000007E-2</c:v>
                </c:pt>
                <c:pt idx="6">
                  <c:v>7.4899999999999994E-2</c:v>
                </c:pt>
                <c:pt idx="7">
                  <c:v>1.9299999999999994E-2</c:v>
                </c:pt>
                <c:pt idx="8">
                  <c:v>9.5899999999999833E-2</c:v>
                </c:pt>
                <c:pt idx="9">
                  <c:v>0.21570000000000009</c:v>
                </c:pt>
                <c:pt idx="10">
                  <c:v>4.9500000000000009E-2</c:v>
                </c:pt>
                <c:pt idx="11">
                  <c:v>1.24E-2</c:v>
                </c:pt>
                <c:pt idx="12">
                  <c:v>4.9100000000000019E-2</c:v>
                </c:pt>
                <c:pt idx="13">
                  <c:v>2.650000000000002E-2</c:v>
                </c:pt>
                <c:pt idx="14">
                  <c:v>3.5500000000000004E-2</c:v>
                </c:pt>
                <c:pt idx="15">
                  <c:v>2.5899999999999996E-2</c:v>
                </c:pt>
              </c:numCache>
            </c:numRef>
          </c:val>
          <c:extLst>
            <c:ext xmlns:c16="http://schemas.microsoft.com/office/drawing/2014/chart" uri="{C3380CC4-5D6E-409C-BE32-E72D297353CC}">
              <c16:uniqueId val="{00000020-4A1C-4CB6-B975-9C4ECDF6F0A2}"/>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2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43FC-4912-A2D4-167DC970500A}"/>
              </c:ext>
            </c:extLst>
          </c:dPt>
          <c:dPt>
            <c:idx val="1"/>
            <c:invertIfNegative val="0"/>
            <c:bubble3D val="0"/>
            <c:spPr>
              <a:solidFill>
                <a:srgbClr val="9F29FF"/>
              </a:solidFill>
            </c:spPr>
            <c:extLst>
              <c:ext xmlns:c16="http://schemas.microsoft.com/office/drawing/2014/chart" uri="{C3380CC4-5D6E-409C-BE32-E72D297353CC}">
                <c16:uniqueId val="{00000003-43FC-4912-A2D4-167DC970500A}"/>
              </c:ext>
            </c:extLst>
          </c:dPt>
          <c:dPt>
            <c:idx val="2"/>
            <c:invertIfNegative val="0"/>
            <c:bubble3D val="0"/>
            <c:spPr>
              <a:solidFill>
                <a:srgbClr val="FF2380"/>
              </a:solidFill>
            </c:spPr>
            <c:extLst>
              <c:ext xmlns:c16="http://schemas.microsoft.com/office/drawing/2014/chart" uri="{C3380CC4-5D6E-409C-BE32-E72D297353CC}">
                <c16:uniqueId val="{00000005-43FC-4912-A2D4-167DC970500A}"/>
              </c:ext>
            </c:extLst>
          </c:dPt>
          <c:dPt>
            <c:idx val="3"/>
            <c:invertIfNegative val="0"/>
            <c:bubble3D val="0"/>
            <c:spPr>
              <a:solidFill>
                <a:srgbClr val="06A6EE"/>
              </a:solidFill>
            </c:spPr>
            <c:extLst>
              <c:ext xmlns:c16="http://schemas.microsoft.com/office/drawing/2014/chart" uri="{C3380CC4-5D6E-409C-BE32-E72D297353CC}">
                <c16:uniqueId val="{00000007-43FC-4912-A2D4-167DC970500A}"/>
              </c:ext>
            </c:extLst>
          </c:dPt>
          <c:dPt>
            <c:idx val="4"/>
            <c:invertIfNegative val="0"/>
            <c:bubble3D val="0"/>
            <c:spPr>
              <a:solidFill>
                <a:srgbClr val="31CAA8"/>
              </a:solidFill>
            </c:spPr>
            <c:extLst>
              <c:ext xmlns:c16="http://schemas.microsoft.com/office/drawing/2014/chart" uri="{C3380CC4-5D6E-409C-BE32-E72D297353CC}">
                <c16:uniqueId val="{00000009-43FC-4912-A2D4-167DC970500A}"/>
              </c:ext>
            </c:extLst>
          </c:dPt>
          <c:dPt>
            <c:idx val="5"/>
            <c:invertIfNegative val="0"/>
            <c:bubble3D val="0"/>
            <c:spPr>
              <a:solidFill>
                <a:srgbClr val="FFBA22"/>
              </a:solidFill>
            </c:spPr>
            <c:extLst>
              <c:ext xmlns:c16="http://schemas.microsoft.com/office/drawing/2014/chart" uri="{C3380CC4-5D6E-409C-BE32-E72D297353CC}">
                <c16:uniqueId val="{0000000B-43FC-4912-A2D4-167DC970500A}"/>
              </c:ext>
            </c:extLst>
          </c:dPt>
          <c:dPt>
            <c:idx val="6"/>
            <c:invertIfNegative val="0"/>
            <c:bubble3D val="0"/>
            <c:spPr>
              <a:solidFill>
                <a:srgbClr val="6600AB"/>
              </a:solidFill>
            </c:spPr>
            <c:extLst>
              <c:ext xmlns:c16="http://schemas.microsoft.com/office/drawing/2014/chart" uri="{C3380CC4-5D6E-409C-BE32-E72D297353CC}">
                <c16:uniqueId val="{0000000D-43FC-4912-A2D4-167DC970500A}"/>
              </c:ext>
            </c:extLst>
          </c:dPt>
          <c:dPt>
            <c:idx val="7"/>
            <c:invertIfNegative val="0"/>
            <c:bubble3D val="0"/>
            <c:spPr>
              <a:solidFill>
                <a:srgbClr val="FF7BB3"/>
              </a:solidFill>
            </c:spPr>
            <c:extLst>
              <c:ext xmlns:c16="http://schemas.microsoft.com/office/drawing/2014/chart" uri="{C3380CC4-5D6E-409C-BE32-E72D297353CC}">
                <c16:uniqueId val="{0000000F-43FC-4912-A2D4-167DC970500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Nielsen 1: Bremen, Hamburg, Niedersachsen, Schleswig-Holstein</c:v>
                </c:pt>
                <c:pt idx="1">
                  <c:v>Nielsen 2: Nordrhein-Westfalen</c:v>
                </c:pt>
                <c:pt idx="2">
                  <c:v>Nielsen 3a: Hessen, Rheinland-Pfalz, Saarland</c:v>
                </c:pt>
                <c:pt idx="3">
                  <c:v>Nielsen 3b: Baden-Württemberg</c:v>
                </c:pt>
                <c:pt idx="4">
                  <c:v>Nielsen 4: Bayern</c:v>
                </c:pt>
                <c:pt idx="5">
                  <c:v>Nielsen 5: Berlin</c:v>
                </c:pt>
                <c:pt idx="6">
                  <c:v>Nielsen 6: Brandenburg, Mecklenburg-Vorpommern, Sachsen-Anhalt</c:v>
                </c:pt>
                <c:pt idx="7">
                  <c:v>Nielsen 7: Sachsen, Thüringen</c:v>
                </c:pt>
              </c:strCache>
            </c:strRef>
          </c:cat>
          <c:val>
            <c:numRef>
              <c:f>Sheet1!$B$2:$B$9</c:f>
              <c:numCache>
                <c:formatCode>0.0%</c:formatCode>
                <c:ptCount val="8"/>
                <c:pt idx="0">
                  <c:v>0.1614999999999997</c:v>
                </c:pt>
                <c:pt idx="1">
                  <c:v>0.21570000000000011</c:v>
                </c:pt>
                <c:pt idx="2">
                  <c:v>0.13679999999999998</c:v>
                </c:pt>
                <c:pt idx="3">
                  <c:v>0.13340000000000005</c:v>
                </c:pt>
                <c:pt idx="4">
                  <c:v>0.15740000000000004</c:v>
                </c:pt>
                <c:pt idx="5">
                  <c:v>4.3600000000000014E-2</c:v>
                </c:pt>
                <c:pt idx="6">
                  <c:v>7.6600000000000085E-2</c:v>
                </c:pt>
                <c:pt idx="7">
                  <c:v>7.5000000000000025E-2</c:v>
                </c:pt>
              </c:numCache>
            </c:numRef>
          </c:val>
          <c:extLst>
            <c:ext xmlns:c16="http://schemas.microsoft.com/office/drawing/2014/chart" uri="{C3380CC4-5D6E-409C-BE32-E72D297353CC}">
              <c16:uniqueId val="{00000010-43FC-4912-A2D4-167DC970500A}"/>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txPr>
          <a:bodyPr/>
          <a:lstStyle/>
          <a:p>
            <a:pPr>
              <a:defRPr>
                <a:solidFill>
                  <a:schemeClr val="tx1">
                    <a:lumMod val="50000"/>
                  </a:schemeClr>
                </a:solidFill>
              </a:defRPr>
            </a:pPr>
            <a:endParaRPr lang="LID4096"/>
          </a:p>
        </c:txPr>
        <c:crossAx val="-2113994440"/>
        <c:crosses val="autoZero"/>
        <c:auto val="1"/>
        <c:lblAlgn val="ctr"/>
        <c:lblOffset val="100"/>
        <c:noMultiLvlLbl val="0"/>
      </c:catAx>
      <c:valAx>
        <c:axId val="-2113994440"/>
        <c:scaling>
          <c:orientation val="minMax"/>
          <c:max val="0.25"/>
          <c:min val="0"/>
        </c:scaling>
        <c:delete val="0"/>
        <c:axPos val="t"/>
        <c:majorGridlines>
          <c:spPr>
            <a:ln>
              <a:solidFill>
                <a:srgbClr val="CCCCCC"/>
              </a:solidFill>
            </a:ln>
          </c:spPr>
        </c:majorGridlines>
        <c:numFmt formatCode="0.0%" sourceLinked="1"/>
        <c:majorTickMark val="none"/>
        <c:minorTickMark val="none"/>
        <c:tickLblPos val="nextTo"/>
        <c:txPr>
          <a:bodyPr/>
          <a:lstStyle/>
          <a:p>
            <a:pPr>
              <a:defRPr>
                <a:solidFill>
                  <a:schemeClr val="tx1">
                    <a:lumMod val="50000"/>
                  </a:schemeClr>
                </a:solidFill>
              </a:defRPr>
            </a:pPr>
            <a:endParaRPr lang="LID4096"/>
          </a:p>
        </c:txPr>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023F-4E53-8CBD-978027AAD6EA}"/>
              </c:ext>
            </c:extLst>
          </c:dPt>
          <c:dPt>
            <c:idx val="1"/>
            <c:invertIfNegative val="0"/>
            <c:bubble3D val="0"/>
            <c:spPr>
              <a:solidFill>
                <a:srgbClr val="9F29FF"/>
              </a:solidFill>
            </c:spPr>
            <c:extLst>
              <c:ext xmlns:c16="http://schemas.microsoft.com/office/drawing/2014/chart" uri="{C3380CC4-5D6E-409C-BE32-E72D297353CC}">
                <c16:uniqueId val="{00000003-023F-4E53-8CBD-978027AAD6EA}"/>
              </c:ext>
            </c:extLst>
          </c:dPt>
          <c:dPt>
            <c:idx val="2"/>
            <c:invertIfNegative val="0"/>
            <c:bubble3D val="0"/>
            <c:spPr>
              <a:solidFill>
                <a:srgbClr val="FF2380"/>
              </a:solidFill>
            </c:spPr>
            <c:extLst>
              <c:ext xmlns:c16="http://schemas.microsoft.com/office/drawing/2014/chart" uri="{C3380CC4-5D6E-409C-BE32-E72D297353CC}">
                <c16:uniqueId val="{00000005-023F-4E53-8CBD-978027AAD6EA}"/>
              </c:ext>
            </c:extLst>
          </c:dPt>
          <c:dPt>
            <c:idx val="3"/>
            <c:invertIfNegative val="0"/>
            <c:bubble3D val="0"/>
            <c:spPr>
              <a:solidFill>
                <a:srgbClr val="06A6EE"/>
              </a:solidFill>
            </c:spPr>
            <c:extLst>
              <c:ext xmlns:c16="http://schemas.microsoft.com/office/drawing/2014/chart" uri="{C3380CC4-5D6E-409C-BE32-E72D297353CC}">
                <c16:uniqueId val="{00000007-023F-4E53-8CBD-978027AAD6EA}"/>
              </c:ext>
            </c:extLst>
          </c:dPt>
          <c:dPt>
            <c:idx val="4"/>
            <c:invertIfNegative val="0"/>
            <c:bubble3D val="0"/>
            <c:spPr>
              <a:solidFill>
                <a:srgbClr val="31CAA8"/>
              </a:solidFill>
            </c:spPr>
            <c:extLst>
              <c:ext xmlns:c16="http://schemas.microsoft.com/office/drawing/2014/chart" uri="{C3380CC4-5D6E-409C-BE32-E72D297353CC}">
                <c16:uniqueId val="{00000009-023F-4E53-8CBD-978027AAD6EA}"/>
              </c:ext>
            </c:extLst>
          </c:dPt>
          <c:dPt>
            <c:idx val="5"/>
            <c:invertIfNegative val="0"/>
            <c:bubble3D val="0"/>
            <c:spPr>
              <a:solidFill>
                <a:srgbClr val="FFBA22"/>
              </a:solidFill>
            </c:spPr>
            <c:extLst>
              <c:ext xmlns:c16="http://schemas.microsoft.com/office/drawing/2014/chart" uri="{C3380CC4-5D6E-409C-BE32-E72D297353CC}">
                <c16:uniqueId val="{0000000B-023F-4E53-8CBD-978027AAD6EA}"/>
              </c:ext>
            </c:extLst>
          </c:dPt>
          <c:dPt>
            <c:idx val="6"/>
            <c:invertIfNegative val="0"/>
            <c:bubble3D val="0"/>
            <c:spPr>
              <a:solidFill>
                <a:srgbClr val="6600AB"/>
              </a:solidFill>
            </c:spPr>
            <c:extLst>
              <c:ext xmlns:c16="http://schemas.microsoft.com/office/drawing/2014/chart" uri="{C3380CC4-5D6E-409C-BE32-E72D297353CC}">
                <c16:uniqueId val="{0000000D-023F-4E53-8CBD-978027AAD6EA}"/>
              </c:ext>
            </c:extLst>
          </c:dPt>
          <c:dPt>
            <c:idx val="7"/>
            <c:invertIfNegative val="0"/>
            <c:bubble3D val="0"/>
            <c:spPr>
              <a:solidFill>
                <a:srgbClr val="FF7BB3"/>
              </a:solidFill>
            </c:spPr>
            <c:extLst>
              <c:ext xmlns:c16="http://schemas.microsoft.com/office/drawing/2014/chart" uri="{C3380CC4-5D6E-409C-BE32-E72D297353CC}">
                <c16:uniqueId val="{0000000F-023F-4E53-8CBD-978027AAD6EA}"/>
              </c:ext>
            </c:extLst>
          </c:dPt>
          <c:dPt>
            <c:idx val="8"/>
            <c:invertIfNegative val="0"/>
            <c:bubble3D val="0"/>
            <c:spPr>
              <a:solidFill>
                <a:srgbClr val="003CAB"/>
              </a:solidFill>
            </c:spPr>
            <c:extLst>
              <c:ext xmlns:c16="http://schemas.microsoft.com/office/drawing/2014/chart" uri="{C3380CC4-5D6E-409C-BE32-E72D297353CC}">
                <c16:uniqueId val="{00000011-023F-4E53-8CBD-978027AAD6EA}"/>
              </c:ext>
            </c:extLst>
          </c:dPt>
          <c:dPt>
            <c:idx val="9"/>
            <c:invertIfNegative val="0"/>
            <c:bubble3D val="0"/>
            <c:spPr>
              <a:solidFill>
                <a:srgbClr val="83DFCB"/>
              </a:solidFill>
            </c:spPr>
            <c:extLst>
              <c:ext xmlns:c16="http://schemas.microsoft.com/office/drawing/2014/chart" uri="{C3380CC4-5D6E-409C-BE32-E72D297353CC}">
                <c16:uniqueId val="{00000013-023F-4E53-8CBD-978027AAD6EA}"/>
              </c:ext>
            </c:extLst>
          </c:dPt>
          <c:dPt>
            <c:idx val="10"/>
            <c:invertIfNegative val="0"/>
            <c:bubble3D val="0"/>
            <c:spPr>
              <a:solidFill>
                <a:srgbClr val="C20800"/>
              </a:solidFill>
            </c:spPr>
            <c:extLst>
              <c:ext xmlns:c16="http://schemas.microsoft.com/office/drawing/2014/chart" uri="{C3380CC4-5D6E-409C-BE32-E72D297353CC}">
                <c16:uniqueId val="{00000015-023F-4E53-8CBD-978027AAD6EA}"/>
              </c:ext>
            </c:extLst>
          </c:dPt>
          <c:dPt>
            <c:idx val="11"/>
            <c:invertIfNegative val="0"/>
            <c:bubble3D val="0"/>
            <c:spPr>
              <a:solidFill>
                <a:srgbClr val="C57FFF"/>
              </a:solidFill>
            </c:spPr>
            <c:extLst>
              <c:ext xmlns:c16="http://schemas.microsoft.com/office/drawing/2014/chart" uri="{C3380CC4-5D6E-409C-BE32-E72D297353CC}">
                <c16:uniqueId val="{00000017-023F-4E53-8CBD-978027AAD6EA}"/>
              </c:ext>
            </c:extLst>
          </c:dPt>
          <c:dPt>
            <c:idx val="12"/>
            <c:invertIfNegative val="0"/>
            <c:bubble3D val="0"/>
            <c:spPr>
              <a:solidFill>
                <a:srgbClr val="FF8D80"/>
              </a:solidFill>
            </c:spPr>
            <c:extLst>
              <c:ext xmlns:c16="http://schemas.microsoft.com/office/drawing/2014/chart" uri="{C3380CC4-5D6E-409C-BE32-E72D297353CC}">
                <c16:uniqueId val="{00000019-023F-4E53-8CBD-978027AAD6EA}"/>
              </c:ext>
            </c:extLst>
          </c:dPt>
          <c:dPt>
            <c:idx val="13"/>
            <c:invertIfNegative val="0"/>
            <c:bubble3D val="0"/>
            <c:spPr>
              <a:solidFill>
                <a:srgbClr val="6ACAF5"/>
              </a:solidFill>
            </c:spPr>
            <c:extLst>
              <c:ext xmlns:c16="http://schemas.microsoft.com/office/drawing/2014/chart" uri="{C3380CC4-5D6E-409C-BE32-E72D297353CC}">
                <c16:uniqueId val="{0000001B-023F-4E53-8CBD-978027AAD6EA}"/>
              </c:ext>
            </c:extLst>
          </c:dPt>
          <c:dPt>
            <c:idx val="14"/>
            <c:invertIfNegative val="0"/>
            <c:bubble3D val="0"/>
            <c:spPr>
              <a:solidFill>
                <a:srgbClr val="006B46"/>
              </a:solidFill>
            </c:spPr>
            <c:extLst>
              <c:ext xmlns:c16="http://schemas.microsoft.com/office/drawing/2014/chart" uri="{C3380CC4-5D6E-409C-BE32-E72D297353CC}">
                <c16:uniqueId val="{0000001D-023F-4E53-8CBD-978027AAD6EA}"/>
              </c:ext>
            </c:extLst>
          </c:dPt>
          <c:dPt>
            <c:idx val="15"/>
            <c:invertIfNegative val="0"/>
            <c:bubble3D val="0"/>
            <c:spPr>
              <a:solidFill>
                <a:srgbClr val="FF6756"/>
              </a:solidFill>
            </c:spPr>
            <c:extLst>
              <c:ext xmlns:c16="http://schemas.microsoft.com/office/drawing/2014/chart" uri="{C3380CC4-5D6E-409C-BE32-E72D297353CC}">
                <c16:uniqueId val="{0000001F-023F-4E53-8CBD-978027AAD6EA}"/>
              </c:ext>
            </c:extLst>
          </c:dPt>
          <c:dPt>
            <c:idx val="16"/>
            <c:invertIfNegative val="0"/>
            <c:bubble3D val="0"/>
            <c:spPr>
              <a:solidFill>
                <a:srgbClr val="8001D8"/>
              </a:solidFill>
            </c:spPr>
            <c:extLst>
              <c:ext xmlns:c16="http://schemas.microsoft.com/office/drawing/2014/chart" uri="{C3380CC4-5D6E-409C-BE32-E72D297353CC}">
                <c16:uniqueId val="{00000021-023F-4E53-8CBD-978027AAD6EA}"/>
              </c:ext>
            </c:extLst>
          </c:dPt>
          <c:dPt>
            <c:idx val="17"/>
            <c:invertIfNegative val="0"/>
            <c:bubble3D val="0"/>
            <c:spPr>
              <a:solidFill>
                <a:srgbClr val="FF4F99"/>
              </a:solidFill>
            </c:spPr>
            <c:extLst>
              <c:ext xmlns:c16="http://schemas.microsoft.com/office/drawing/2014/chart" uri="{C3380CC4-5D6E-409C-BE32-E72D297353CC}">
                <c16:uniqueId val="{00000023-023F-4E53-8CBD-978027AAD6EA}"/>
              </c:ext>
            </c:extLst>
          </c:dPt>
          <c:dPt>
            <c:idx val="18"/>
            <c:invertIfNegative val="0"/>
            <c:bubble3D val="0"/>
            <c:spPr>
              <a:solidFill>
                <a:srgbClr val="006BDB"/>
              </a:solidFill>
            </c:spPr>
            <c:extLst>
              <c:ext xmlns:c16="http://schemas.microsoft.com/office/drawing/2014/chart" uri="{C3380CC4-5D6E-409C-BE32-E72D297353CC}">
                <c16:uniqueId val="{00000025-023F-4E53-8CBD-978027AAD6EA}"/>
              </c:ext>
            </c:extLst>
          </c:dPt>
          <c:dPt>
            <c:idx val="19"/>
            <c:invertIfNegative val="0"/>
            <c:bubble3D val="0"/>
            <c:spPr>
              <a:solidFill>
                <a:srgbClr val="5AD5B9"/>
              </a:solidFill>
            </c:spPr>
            <c:extLst>
              <c:ext xmlns:c16="http://schemas.microsoft.com/office/drawing/2014/chart" uri="{C3380CC4-5D6E-409C-BE32-E72D297353CC}">
                <c16:uniqueId val="{00000027-023F-4E53-8CBD-978027AAD6EA}"/>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20"/>
                <c:pt idx="0">
                  <c:v>Den Deepfake bei der Polizei anzeigen</c:v>
                </c:pt>
                <c:pt idx="1">
                  <c:v>Einen Rechtsanwalt / eine Rechtsanwältin konsultieren</c:v>
                </c:pt>
                <c:pt idx="2">
                  <c:v>Unterlassungs- und Löschungsansprüche geltend machen</c:v>
                </c:pt>
                <c:pt idx="3">
                  <c:v>Screenshots / Beweise sichern und dokumentieren</c:v>
                </c:pt>
                <c:pt idx="4">
                  <c:v>Freunde oder Familie darauf aufmerksam machen</c:v>
                </c:pt>
                <c:pt idx="5">
                  <c:v>Anonym bei einer Internet-Beschwerdestelle melden</c:v>
                </c:pt>
                <c:pt idx="6">
                  <c:v>Den Vorfall der zuständigen Datenschutzbehörde melden</c:v>
                </c:pt>
                <c:pt idx="7">
                  <c:v>Den Inhalt auf der Plattform / Website melden</c:v>
                </c:pt>
                <c:pt idx="8">
                  <c:v>Die Plattformbetreiber direkt kontaktieren</c:v>
                </c:pt>
                <c:pt idx="9">
                  <c:v>Eine Beschwerde beim Plattform-Support einreichen</c:v>
                </c:pt>
                <c:pt idx="10">
                  <c:v>Andere Nutzer auf den Deepfake aufmerksam machen</c:v>
                </c:pt>
                <c:pt idx="11">
                  <c:v>Öffentlich auf die Fälschung hinweisen (z. B. in sozialen Medien)</c:v>
                </c:pt>
                <c:pt idx="12">
                  <c:v>Psychologische Unterstützung suchen</c:v>
                </c:pt>
                <c:pt idx="13">
                  <c:v>Beratungsstellen kontaktieren (z. B. Opferhilfe, Verbraucherschutz)</c:v>
                </c:pt>
                <c:pt idx="14">
                  <c:v>Sich an Medien / Journalisten wenden</c:v>
                </c:pt>
                <c:pt idx="15">
                  <c:v>Hilfe bei spezialisierten NGOs (Nichtregierungsorganisationen) suchen</c:v>
                </c:pt>
                <c:pt idx="16">
                  <c:v>Sonstiges</c:v>
                </c:pt>
                <c:pt idx="17">
                  <c:v>Ich würde nichts unternehmen</c:v>
                </c:pt>
                <c:pt idx="18">
                  <c:v>Ich wüsste nicht, was ich tun würde</c:v>
                </c:pt>
                <c:pt idx="19">
                  <c:v>Keine Angabe</c:v>
                </c:pt>
              </c:strCache>
            </c:strRef>
          </c:cat>
          <c:val>
            <c:numRef>
              <c:f>Sheet1!$B$2:$B$21</c:f>
              <c:numCache>
                <c:formatCode>0.0%</c:formatCode>
                <c:ptCount val="20"/>
                <c:pt idx="0">
                  <c:v>0.41000520555545988</c:v>
                </c:pt>
                <c:pt idx="1">
                  <c:v>0.23574335340395175</c:v>
                </c:pt>
                <c:pt idx="2">
                  <c:v>0.34385591023788514</c:v>
                </c:pt>
                <c:pt idx="3">
                  <c:v>0.50233726497159525</c:v>
                </c:pt>
                <c:pt idx="4">
                  <c:v>0.53682236560494501</c:v>
                </c:pt>
                <c:pt idx="5">
                  <c:v>0.18139683017960878</c:v>
                </c:pt>
                <c:pt idx="6">
                  <c:v>0.35036660831712829</c:v>
                </c:pt>
                <c:pt idx="7">
                  <c:v>0.42995933881720039</c:v>
                </c:pt>
                <c:pt idx="8">
                  <c:v>0.2985552569401726</c:v>
                </c:pt>
                <c:pt idx="9">
                  <c:v>0.37193705745820554</c:v>
                </c:pt>
                <c:pt idx="10">
                  <c:v>0.31901378573793515</c:v>
                </c:pt>
                <c:pt idx="11">
                  <c:v>0.25728377693678806</c:v>
                </c:pt>
                <c:pt idx="12">
                  <c:v>7.906936132930581E-2</c:v>
                </c:pt>
                <c:pt idx="13">
                  <c:v>0.21041662316863596</c:v>
                </c:pt>
                <c:pt idx="14">
                  <c:v>0.11192760964675322</c:v>
                </c:pt>
                <c:pt idx="15">
                  <c:v>0.13116656157779943</c:v>
                </c:pt>
                <c:pt idx="16">
                  <c:v>4.8477096910385035E-2</c:v>
                </c:pt>
                <c:pt idx="17">
                  <c:v>2.7285061501862697E-2</c:v>
                </c:pt>
                <c:pt idx="18">
                  <c:v>8.852601083382533E-2</c:v>
                </c:pt>
                <c:pt idx="19">
                  <c:v>8.2843940318687095E-2</c:v>
                </c:pt>
              </c:numCache>
            </c:numRef>
          </c:val>
          <c:extLst>
            <c:ext xmlns:c16="http://schemas.microsoft.com/office/drawing/2014/chart" uri="{C3380CC4-5D6E-409C-BE32-E72D297353CC}">
              <c16:uniqueId val="{00000028-023F-4E53-8CBD-978027AAD6EA}"/>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6"/>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3551-4F64-98FB-DBEDB00B4375}"/>
              </c:ext>
            </c:extLst>
          </c:dPt>
          <c:dPt>
            <c:idx val="1"/>
            <c:bubble3D val="0"/>
            <c:spPr>
              <a:solidFill>
                <a:srgbClr val="9F29FF"/>
              </a:solidFill>
            </c:spPr>
            <c:extLst>
              <c:ext xmlns:c16="http://schemas.microsoft.com/office/drawing/2014/chart" uri="{C3380CC4-5D6E-409C-BE32-E72D297353CC}">
                <c16:uniqueId val="{00000003-3551-4F64-98FB-DBEDB00B4375}"/>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männlich</c:v>
                </c:pt>
                <c:pt idx="1">
                  <c:v>weiblich</c:v>
                </c:pt>
              </c:strCache>
            </c:strRef>
          </c:cat>
          <c:val>
            <c:numRef>
              <c:f>Sheet1!$B$2:$B$3</c:f>
              <c:numCache>
                <c:formatCode>0.0%</c:formatCode>
                <c:ptCount val="2"/>
                <c:pt idx="0">
                  <c:v>0.48749999999999971</c:v>
                </c:pt>
                <c:pt idx="1">
                  <c:v>0.51250000000000029</c:v>
                </c:pt>
              </c:numCache>
            </c:numRef>
          </c:val>
          <c:extLst>
            <c:ext xmlns:c16="http://schemas.microsoft.com/office/drawing/2014/chart" uri="{C3380CC4-5D6E-409C-BE32-E72D297353CC}">
              <c16:uniqueId val="{00000004-3551-4F64-98FB-DBEDB00B4375}"/>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5DCC-49F8-A2CB-59BC5C953232}"/>
              </c:ext>
            </c:extLst>
          </c:dPt>
          <c:dPt>
            <c:idx val="1"/>
            <c:invertIfNegative val="0"/>
            <c:bubble3D val="0"/>
            <c:spPr>
              <a:solidFill>
                <a:srgbClr val="9F29FF"/>
              </a:solidFill>
            </c:spPr>
            <c:extLst>
              <c:ext xmlns:c16="http://schemas.microsoft.com/office/drawing/2014/chart" uri="{C3380CC4-5D6E-409C-BE32-E72D297353CC}">
                <c16:uniqueId val="{00000003-5DCC-49F8-A2CB-59BC5C953232}"/>
              </c:ext>
            </c:extLst>
          </c:dPt>
          <c:dPt>
            <c:idx val="2"/>
            <c:invertIfNegative val="0"/>
            <c:bubble3D val="0"/>
            <c:spPr>
              <a:solidFill>
                <a:srgbClr val="FF2380"/>
              </a:solidFill>
            </c:spPr>
            <c:extLst>
              <c:ext xmlns:c16="http://schemas.microsoft.com/office/drawing/2014/chart" uri="{C3380CC4-5D6E-409C-BE32-E72D297353CC}">
                <c16:uniqueId val="{00000005-5DCC-49F8-A2CB-59BC5C953232}"/>
              </c:ext>
            </c:extLst>
          </c:dPt>
          <c:dPt>
            <c:idx val="3"/>
            <c:invertIfNegative val="0"/>
            <c:bubble3D val="0"/>
            <c:spPr>
              <a:solidFill>
                <a:srgbClr val="06A6EE"/>
              </a:solidFill>
            </c:spPr>
            <c:extLst>
              <c:ext xmlns:c16="http://schemas.microsoft.com/office/drawing/2014/chart" uri="{C3380CC4-5D6E-409C-BE32-E72D297353CC}">
                <c16:uniqueId val="{00000007-5DCC-49F8-A2CB-59BC5C953232}"/>
              </c:ext>
            </c:extLst>
          </c:dPt>
          <c:dPt>
            <c:idx val="4"/>
            <c:invertIfNegative val="0"/>
            <c:bubble3D val="0"/>
            <c:spPr>
              <a:solidFill>
                <a:srgbClr val="31CAA8"/>
              </a:solidFill>
            </c:spPr>
            <c:extLst>
              <c:ext xmlns:c16="http://schemas.microsoft.com/office/drawing/2014/chart" uri="{C3380CC4-5D6E-409C-BE32-E72D297353CC}">
                <c16:uniqueId val="{00000009-5DCC-49F8-A2CB-59BC5C953232}"/>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18 bis 24 Jahre</c:v>
                </c:pt>
                <c:pt idx="1">
                  <c:v>25 bis 34 Jahre</c:v>
                </c:pt>
                <c:pt idx="2">
                  <c:v>35 bis 44 Jahre</c:v>
                </c:pt>
                <c:pt idx="3">
                  <c:v>45 bis 54 Jahre</c:v>
                </c:pt>
                <c:pt idx="4">
                  <c:v>55 Jahre und älter</c:v>
                </c:pt>
              </c:strCache>
            </c:strRef>
          </c:cat>
          <c:val>
            <c:numRef>
              <c:f>Sheet1!$B$2:$B$6</c:f>
              <c:numCache>
                <c:formatCode>0.0%</c:formatCode>
                <c:ptCount val="5"/>
                <c:pt idx="0">
                  <c:v>8.5999999999999979E-2</c:v>
                </c:pt>
                <c:pt idx="1">
                  <c:v>0.14850000000000005</c:v>
                </c:pt>
                <c:pt idx="2">
                  <c:v>0.15349999999999997</c:v>
                </c:pt>
                <c:pt idx="3">
                  <c:v>0.1588</c:v>
                </c:pt>
                <c:pt idx="4">
                  <c:v>0.4532000000000001</c:v>
                </c:pt>
              </c:numCache>
            </c:numRef>
          </c:val>
          <c:extLst>
            <c:ext xmlns:c16="http://schemas.microsoft.com/office/drawing/2014/chart" uri="{C3380CC4-5D6E-409C-BE32-E72D297353CC}">
              <c16:uniqueId val="{0000000A-5DCC-49F8-A2CB-59BC5C953232}"/>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123D-4850-A4CB-AE3E084F283F}"/>
              </c:ext>
            </c:extLst>
          </c:dPt>
          <c:dPt>
            <c:idx val="1"/>
            <c:invertIfNegative val="0"/>
            <c:bubble3D val="0"/>
            <c:spPr>
              <a:solidFill>
                <a:srgbClr val="9F29FF"/>
              </a:solidFill>
            </c:spPr>
            <c:extLst>
              <c:ext xmlns:c16="http://schemas.microsoft.com/office/drawing/2014/chart" uri="{C3380CC4-5D6E-409C-BE32-E72D297353CC}">
                <c16:uniqueId val="{00000003-123D-4850-A4CB-AE3E084F283F}"/>
              </c:ext>
            </c:extLst>
          </c:dPt>
          <c:dPt>
            <c:idx val="2"/>
            <c:invertIfNegative val="0"/>
            <c:bubble3D val="0"/>
            <c:spPr>
              <a:solidFill>
                <a:srgbClr val="FF2380"/>
              </a:solidFill>
            </c:spPr>
            <c:extLst>
              <c:ext xmlns:c16="http://schemas.microsoft.com/office/drawing/2014/chart" uri="{C3380CC4-5D6E-409C-BE32-E72D297353CC}">
                <c16:uniqueId val="{00000005-123D-4850-A4CB-AE3E084F283F}"/>
              </c:ext>
            </c:extLst>
          </c:dPt>
          <c:dPt>
            <c:idx val="3"/>
            <c:invertIfNegative val="0"/>
            <c:bubble3D val="0"/>
            <c:spPr>
              <a:solidFill>
                <a:srgbClr val="06A6EE"/>
              </a:solidFill>
            </c:spPr>
            <c:extLst>
              <c:ext xmlns:c16="http://schemas.microsoft.com/office/drawing/2014/chart" uri="{C3380CC4-5D6E-409C-BE32-E72D297353CC}">
                <c16:uniqueId val="{00000007-123D-4850-A4CB-AE3E084F283F}"/>
              </c:ext>
            </c:extLst>
          </c:dPt>
          <c:dPt>
            <c:idx val="4"/>
            <c:invertIfNegative val="0"/>
            <c:bubble3D val="0"/>
            <c:spPr>
              <a:solidFill>
                <a:srgbClr val="31CAA8"/>
              </a:solidFill>
            </c:spPr>
            <c:extLst>
              <c:ext xmlns:c16="http://schemas.microsoft.com/office/drawing/2014/chart" uri="{C3380CC4-5D6E-409C-BE32-E72D297353CC}">
                <c16:uniqueId val="{00000009-123D-4850-A4CB-AE3E084F283F}"/>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Gen Z (1997-2012)</c:v>
                </c:pt>
                <c:pt idx="1">
                  <c:v>Millennials (1981-1996)</c:v>
                </c:pt>
                <c:pt idx="2">
                  <c:v>Gen X (1965-1980)</c:v>
                </c:pt>
                <c:pt idx="3">
                  <c:v>Boomers (1946-1964)</c:v>
                </c:pt>
                <c:pt idx="4">
                  <c:v>Post War / WWII (1922-1945)</c:v>
                </c:pt>
              </c:strCache>
            </c:strRef>
          </c:cat>
          <c:val>
            <c:numRef>
              <c:f>Sheet1!$B$2:$B$6</c:f>
              <c:numCache>
                <c:formatCode>0.0%</c:formatCode>
                <c:ptCount val="5"/>
                <c:pt idx="0">
                  <c:v>0.15382358040703401</c:v>
                </c:pt>
                <c:pt idx="1">
                  <c:v>0.24045470743951911</c:v>
                </c:pt>
                <c:pt idx="2">
                  <c:v>0.26727910330198384</c:v>
                </c:pt>
                <c:pt idx="3">
                  <c:v>0.32215176904453652</c:v>
                </c:pt>
                <c:pt idx="4">
                  <c:v>1.6290839806926551E-2</c:v>
                </c:pt>
              </c:numCache>
            </c:numRef>
          </c:val>
          <c:extLst>
            <c:ext xmlns:c16="http://schemas.microsoft.com/office/drawing/2014/chart" uri="{C3380CC4-5D6E-409C-BE32-E72D297353CC}">
              <c16:uniqueId val="{0000000A-123D-4850-A4CB-AE3E084F283F}"/>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35000000000000003"/>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1"/>
  <c:style val="2"/>
  <c:chart>
    <c:title>
      <c:overlay val="0"/>
    </c:title>
    <c:autoTitleDeleted val="0"/>
    <c:plotArea>
      <c:layout/>
      <c:barChart>
        <c:barDir val="bar"/>
        <c:grouping val="clustered"/>
        <c:varyColors val="1"/>
        <c:ser>
          <c:idx val="0"/>
          <c:order val="0"/>
          <c:tx>
            <c:strRef>
              <c:f>Sheet1!$B$1</c:f>
              <c:strCache>
                <c:ptCount val="1"/>
                <c:pt idx="0">
                  <c:v>Total %</c:v>
                </c:pt>
              </c:strCache>
            </c:strRef>
          </c:tx>
          <c:invertIfNegative val="0"/>
          <c:dPt>
            <c:idx val="0"/>
            <c:invertIfNegative val="0"/>
            <c:bubble3D val="0"/>
            <c:spPr>
              <a:solidFill>
                <a:srgbClr val="FF412C"/>
              </a:solidFill>
            </c:spPr>
            <c:extLst>
              <c:ext xmlns:c16="http://schemas.microsoft.com/office/drawing/2014/chart" uri="{C3380CC4-5D6E-409C-BE32-E72D297353CC}">
                <c16:uniqueId val="{00000001-419A-420D-8834-43C35FF5F319}"/>
              </c:ext>
            </c:extLst>
          </c:dPt>
          <c:dPt>
            <c:idx val="1"/>
            <c:invertIfNegative val="0"/>
            <c:bubble3D val="0"/>
            <c:spPr>
              <a:solidFill>
                <a:srgbClr val="9F29FF"/>
              </a:solidFill>
            </c:spPr>
            <c:extLst>
              <c:ext xmlns:c16="http://schemas.microsoft.com/office/drawing/2014/chart" uri="{C3380CC4-5D6E-409C-BE32-E72D297353CC}">
                <c16:uniqueId val="{00000003-419A-420D-8834-43C35FF5F319}"/>
              </c:ext>
            </c:extLst>
          </c:dPt>
          <c:dPt>
            <c:idx val="2"/>
            <c:invertIfNegative val="0"/>
            <c:bubble3D val="0"/>
            <c:spPr>
              <a:solidFill>
                <a:srgbClr val="FF2380"/>
              </a:solidFill>
            </c:spPr>
            <c:extLst>
              <c:ext xmlns:c16="http://schemas.microsoft.com/office/drawing/2014/chart" uri="{C3380CC4-5D6E-409C-BE32-E72D297353CC}">
                <c16:uniqueId val="{00000005-419A-420D-8834-43C35FF5F319}"/>
              </c:ext>
            </c:extLst>
          </c:dPt>
          <c:dPt>
            <c:idx val="3"/>
            <c:invertIfNegative val="0"/>
            <c:bubble3D val="0"/>
            <c:spPr>
              <a:solidFill>
                <a:srgbClr val="06A6EE"/>
              </a:solidFill>
            </c:spPr>
            <c:extLst>
              <c:ext xmlns:c16="http://schemas.microsoft.com/office/drawing/2014/chart" uri="{C3380CC4-5D6E-409C-BE32-E72D297353CC}">
                <c16:uniqueId val="{00000007-419A-420D-8834-43C35FF5F319}"/>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Städtisch</c:v>
                </c:pt>
                <c:pt idx="1">
                  <c:v>Vorstädtisch</c:v>
                </c:pt>
                <c:pt idx="2">
                  <c:v>Ländlich</c:v>
                </c:pt>
                <c:pt idx="3">
                  <c:v>weiß nicht</c:v>
                </c:pt>
              </c:strCache>
            </c:strRef>
          </c:cat>
          <c:val>
            <c:numRef>
              <c:f>Sheet1!$B$2:$B$5</c:f>
              <c:numCache>
                <c:formatCode>0.0%</c:formatCode>
                <c:ptCount val="4"/>
                <c:pt idx="0">
                  <c:v>0.40129886518493962</c:v>
                </c:pt>
                <c:pt idx="1">
                  <c:v>0.2932782746971645</c:v>
                </c:pt>
                <c:pt idx="2">
                  <c:v>0.30123556646436012</c:v>
                </c:pt>
                <c:pt idx="3">
                  <c:v>4.1872936535357723E-3</c:v>
                </c:pt>
              </c:numCache>
            </c:numRef>
          </c:val>
          <c:extLst>
            <c:ext xmlns:c16="http://schemas.microsoft.com/office/drawing/2014/chart" uri="{C3380CC4-5D6E-409C-BE32-E72D297353CC}">
              <c16:uniqueId val="{00000008-419A-420D-8834-43C35FF5F319}"/>
            </c:ext>
          </c:extLst>
        </c:ser>
        <c:dLbls>
          <c:showLegendKey val="0"/>
          <c:showVal val="0"/>
          <c:showCatName val="0"/>
          <c:showSerName val="0"/>
          <c:showPercent val="0"/>
          <c:showBubbleSize val="0"/>
        </c:dLbls>
        <c:gapWidth val="150"/>
        <c:axId val="-2068027336"/>
        <c:axId val="-2113994440"/>
      </c:barChart>
      <c:catAx>
        <c:axId val="-2068027336"/>
        <c:scaling>
          <c:orientation val="maxMin"/>
        </c:scaling>
        <c:delete val="0"/>
        <c:axPos val="l"/>
        <c:numFmt formatCode="General" sourceLinked="0"/>
        <c:majorTickMark val="none"/>
        <c:minorTickMark val="none"/>
        <c:tickLblPos val="low"/>
        <c:crossAx val="-2113994440"/>
        <c:crosses val="autoZero"/>
        <c:auto val="1"/>
        <c:lblAlgn val="ctr"/>
        <c:lblOffset val="100"/>
        <c:noMultiLvlLbl val="0"/>
      </c:catAx>
      <c:valAx>
        <c:axId val="-2113994440"/>
        <c:scaling>
          <c:orientation val="minMax"/>
          <c:max val="0.45"/>
          <c:min val="0"/>
        </c:scaling>
        <c:delete val="0"/>
        <c:axPos val="t"/>
        <c:majorGridlines>
          <c:spPr>
            <a:ln>
              <a:solidFill>
                <a:srgbClr val="CCCCCC"/>
              </a:solidFill>
            </a:ln>
          </c:spPr>
        </c:majorGridlines>
        <c:numFmt formatCode="0.0%" sourceLinked="1"/>
        <c:majorTickMark val="none"/>
        <c:minorTickMark val="none"/>
        <c:tickLblPos val="nextTo"/>
        <c:crossAx val="-2068027336"/>
        <c:crosses val="autoZero"/>
        <c:crossBetween val="between"/>
      </c:valAx>
    </c:plotArea>
    <c:plotVisOnly val="1"/>
    <c:dispBlanksAs val="gap"/>
    <c:showDLblsOverMax val="1"/>
  </c:chart>
  <c:txPr>
    <a:bodyPr/>
    <a:lstStyle/>
    <a:p>
      <a:pPr>
        <a:defRPr sz="1200">
          <a:solidFill>
            <a:schemeClr val="tx1">
              <a:lumMod val="50000"/>
            </a:schemeClr>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82ED-4E6B-B81C-012A546619F3}"/>
              </c:ext>
            </c:extLst>
          </c:dPt>
          <c:dPt>
            <c:idx val="1"/>
            <c:bubble3D val="0"/>
            <c:spPr>
              <a:solidFill>
                <a:srgbClr val="9F29FF"/>
              </a:solidFill>
            </c:spPr>
            <c:extLst>
              <c:ext xmlns:c16="http://schemas.microsoft.com/office/drawing/2014/chart" uri="{C3380CC4-5D6E-409C-BE32-E72D297353CC}">
                <c16:uniqueId val="{00000003-82ED-4E6B-B81C-012A546619F3}"/>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Wohneigentum</c:v>
                </c:pt>
                <c:pt idx="1">
                  <c:v>Kein Wohneigentum</c:v>
                </c:pt>
              </c:strCache>
            </c:strRef>
          </c:cat>
          <c:val>
            <c:numRef>
              <c:f>Sheet1!$B$2:$B$3</c:f>
              <c:numCache>
                <c:formatCode>0.0%</c:formatCode>
                <c:ptCount val="2"/>
                <c:pt idx="0">
                  <c:v>0.48323264883923039</c:v>
                </c:pt>
                <c:pt idx="1">
                  <c:v>0.51676735116076966</c:v>
                </c:pt>
              </c:numCache>
            </c:numRef>
          </c:val>
          <c:extLst>
            <c:ext xmlns:c16="http://schemas.microsoft.com/office/drawing/2014/chart" uri="{C3380CC4-5D6E-409C-BE32-E72D297353CC}">
              <c16:uniqueId val="{00000004-82ED-4E6B-B81C-012A546619F3}"/>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c:style val="2"/>
  <c:chart>
    <c:autoTitleDeleted val="1"/>
    <c:plotArea>
      <c:layout/>
      <c:doughnutChart>
        <c:varyColors val="1"/>
        <c:ser>
          <c:idx val="0"/>
          <c:order val="0"/>
          <c:tx>
            <c:strRef>
              <c:f>Sheet1!$B$1</c:f>
              <c:strCache>
                <c:ptCount val="1"/>
                <c:pt idx="0">
                  <c:v>All</c:v>
                </c:pt>
              </c:strCache>
            </c:strRef>
          </c:tx>
          <c:dPt>
            <c:idx val="0"/>
            <c:bubble3D val="0"/>
            <c:spPr>
              <a:solidFill>
                <a:srgbClr val="FF412C"/>
              </a:solidFill>
            </c:spPr>
            <c:extLst>
              <c:ext xmlns:c16="http://schemas.microsoft.com/office/drawing/2014/chart" uri="{C3380CC4-5D6E-409C-BE32-E72D297353CC}">
                <c16:uniqueId val="{00000001-B460-4C97-AEF7-B2B356897E88}"/>
              </c:ext>
            </c:extLst>
          </c:dPt>
          <c:dPt>
            <c:idx val="1"/>
            <c:bubble3D val="0"/>
            <c:spPr>
              <a:solidFill>
                <a:srgbClr val="9F29FF"/>
              </a:solidFill>
            </c:spPr>
            <c:extLst>
              <c:ext xmlns:c16="http://schemas.microsoft.com/office/drawing/2014/chart" uri="{C3380CC4-5D6E-409C-BE32-E72D297353CC}">
                <c16:uniqueId val="{00000003-B460-4C97-AEF7-B2B356897E88}"/>
              </c:ext>
            </c:extLst>
          </c:dPt>
          <c:dLbls>
            <c:spPr>
              <a:noFill/>
              <a:ln>
                <a:noFill/>
              </a:ln>
              <a:effectLst/>
            </c:spPr>
            <c:txPr>
              <a:bodyPr/>
              <a:lstStyle/>
              <a:p>
                <a:pPr>
                  <a:defRPr>
                    <a:solidFill>
                      <a:schemeClr val="bg1"/>
                    </a:solidFill>
                  </a:defRPr>
                </a:pPr>
                <a:endParaRPr lang="LID4096"/>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Eigengenutztes Wohneigentum</c:v>
                </c:pt>
                <c:pt idx="1">
                  <c:v>Vermietetes Wohneigentum</c:v>
                </c:pt>
              </c:strCache>
            </c:strRef>
          </c:cat>
          <c:val>
            <c:numRef>
              <c:f>Sheet1!$B$2:$B$3</c:f>
              <c:numCache>
                <c:formatCode>0.0%</c:formatCode>
                <c:ptCount val="2"/>
                <c:pt idx="0">
                  <c:v>0.71835425330729108</c:v>
                </c:pt>
                <c:pt idx="1">
                  <c:v>0.28164574669270892</c:v>
                </c:pt>
              </c:numCache>
            </c:numRef>
          </c:val>
          <c:extLst>
            <c:ext xmlns:c16="http://schemas.microsoft.com/office/drawing/2014/chart" uri="{C3380CC4-5D6E-409C-BE32-E72D297353CC}">
              <c16:uniqueId val="{00000004-B460-4C97-AEF7-B2B356897E88}"/>
            </c:ext>
          </c:extLst>
        </c:ser>
        <c:dLbls>
          <c:showLegendKey val="0"/>
          <c:showVal val="0"/>
          <c:showCatName val="0"/>
          <c:showSerName val="0"/>
          <c:showPercent val="0"/>
          <c:showBubbleSize val="0"/>
          <c:showLeaderLines val="1"/>
        </c:dLbls>
        <c:firstSliceAng val="0"/>
        <c:holeSize val="50"/>
      </c:doughnutChart>
    </c:plotArea>
    <c:legend>
      <c:legendPos val="t"/>
      <c:overlay val="0"/>
      <c:txPr>
        <a:bodyPr/>
        <a:lstStyle/>
        <a:p>
          <a:pPr>
            <a:defRPr>
              <a:solidFill>
                <a:schemeClr val="tx1">
                  <a:lumMod val="50000"/>
                </a:schemeClr>
              </a:solidFill>
            </a:defRPr>
          </a:pPr>
          <a:endParaRPr lang="LID4096"/>
        </a:p>
      </c:txPr>
    </c:legend>
    <c:plotVisOnly val="1"/>
    <c:dispBlanksAs val="gap"/>
    <c:showDLblsOverMax val="0"/>
  </c:chart>
  <c:txPr>
    <a:bodyPr/>
    <a:lstStyle/>
    <a:p>
      <a:pPr>
        <a:defRPr sz="1200">
          <a:solidFill>
            <a:schemeClr val="tx2"/>
          </a:solidFill>
        </a:defRPr>
      </a:pPr>
      <a:endParaRPr lang="LID4096"/>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9B1EC-BAB8-4A22-A6B4-3AAE7978D17A}" type="datetimeFigureOut">
              <a:rPr lang="LID4096" smtClean="0"/>
              <a:t>08/12/2026</a:t>
            </a:fld>
            <a:endParaRPr lang="LID4096"/>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LID4096"/>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69BC4-29A5-4026-B411-447D86FEBB11}" type="slidenum">
              <a:rPr lang="LID4096" smtClean="0"/>
              <a:t>‹Nr.›</a:t>
            </a:fld>
            <a:endParaRPr lang="LID4096"/>
          </a:p>
        </p:txBody>
      </p:sp>
    </p:spTree>
    <p:extLst>
      <p:ext uri="{BB962C8B-B14F-4D97-AF65-F5344CB8AC3E}">
        <p14:creationId xmlns:p14="http://schemas.microsoft.com/office/powerpoint/2010/main" val="177618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8E21E-4D43-B340-AF42-64FB59DA01FE}"/>
              </a:ext>
            </a:extLst>
          </p:cNvPr>
          <p:cNvSpPr>
            <a:spLocks noGrp="1"/>
          </p:cNvSpPr>
          <p:nvPr>
            <p:ph type="title"/>
          </p:nvPr>
        </p:nvSpPr>
        <p:spPr/>
        <p:txBody>
          <a:bodyPr/>
          <a:lstStyle/>
          <a:p>
            <a:r>
              <a:rPr lang="en-US"/>
              <a:t>Click to edit Master title style</a:t>
            </a:r>
          </a:p>
        </p:txBody>
      </p:sp>
      <p:sp>
        <p:nvSpPr>
          <p:cNvPr id="3" name="Subtitle Placeholder"/>
          <p:cNvSpPr>
            <a:spLocks noGrp="1"/>
          </p:cNvSpPr>
          <p:nvPr>
            <p:ph type="body" sz="quarter" idx="10"/>
          </p:nvPr>
        </p:nvSpPr>
        <p:spPr>
          <a:xfrm>
            <a:off x="365760" y="1201738"/>
            <a:ext cx="11430000" cy="463550"/>
          </a:xfrm>
        </p:spPr>
        <p:txBody>
          <a:bodyPr>
            <a:normAutofit/>
          </a:bodyPr>
          <a:lstStyle>
            <a:lvl1pPr marL="0" indent="0">
              <a:buFontTx/>
              <a:buNone/>
              <a:defRPr sz="1500">
                <a:solidFill>
                  <a:schemeClr val="tx2"/>
                </a:solidFill>
              </a:defRPr>
            </a:lvl1pPr>
          </a:lstStyle>
          <a:p>
            <a:pPr lvl="0"/>
            <a:endParaRPr lang="en-US" dirty="0"/>
          </a:p>
        </p:txBody>
      </p:sp>
      <p:sp>
        <p:nvSpPr>
          <p:cNvPr id="4" name="Chart Placeholder"/>
          <p:cNvSpPr>
            <a:spLocks noGrp="1"/>
          </p:cNvSpPr>
          <p:nvPr>
            <p:ph type="chart" sz="quarter" idx="11"/>
          </p:nvPr>
        </p:nvSpPr>
        <p:spPr>
          <a:xfrm>
            <a:off x="365760" y="1828800"/>
            <a:ext cx="11430000" cy="4297680"/>
          </a:xfrm>
        </p:spPr>
        <p:txBody>
          <a:bodyPr/>
          <a:lstStyle/>
          <a:p>
            <a:endParaRPr lang="en-US"/>
          </a:p>
        </p:txBody>
      </p:sp>
      <p:sp>
        <p:nvSpPr>
          <p:cNvPr id="5" name="Filters Placeholder"/>
          <p:cNvSpPr>
            <a:spLocks noGrp="1"/>
          </p:cNvSpPr>
          <p:nvPr>
            <p:ph type="body" sz="quarter" idx="12"/>
          </p:nvPr>
        </p:nvSpPr>
        <p:spPr>
          <a:xfrm>
            <a:off x="365760" y="6236370"/>
            <a:ext cx="11430000" cy="276999"/>
          </a:xfrm>
        </p:spPr>
        <p:txBody>
          <a:bodyPr>
            <a:normAutofit/>
          </a:bodyPr>
          <a:lstStyle>
            <a:lvl1pPr marL="0" indent="0">
              <a:buFontTx/>
              <a:buNone/>
              <a:defRPr sz="1200">
                <a:solidFill>
                  <a:schemeClr val="tx2"/>
                </a:solidFill>
              </a:defRPr>
            </a:lvl1pPr>
          </a:lstStyle>
          <a:p>
            <a:pPr lvl="0"/>
            <a:endParaRPr lang="en-US" dirty="0"/>
          </a:p>
        </p:txBody>
      </p:sp>
    </p:spTree>
    <p:extLst>
      <p:ext uri="{BB962C8B-B14F-4D97-AF65-F5344CB8AC3E}">
        <p14:creationId xmlns:p14="http://schemas.microsoft.com/office/powerpoint/2010/main" val="1220248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8E21E-4D43-B340-AF42-64FB59DA01FE}"/>
              </a:ext>
            </a:extLst>
          </p:cNvPr>
          <p:cNvSpPr>
            <a:spLocks noGrp="1"/>
          </p:cNvSpPr>
          <p:nvPr>
            <p:ph type="title"/>
          </p:nvPr>
        </p:nvSpPr>
        <p:spPr/>
        <p:txBody>
          <a:bodyPr/>
          <a:lstStyle/>
          <a:p>
            <a:r>
              <a:rPr lang="en-US"/>
              <a:t>Click to edit Master title style</a:t>
            </a:r>
          </a:p>
        </p:txBody>
      </p:sp>
      <p:sp>
        <p:nvSpPr>
          <p:cNvPr id="3" name="Subtitle Placeholder"/>
          <p:cNvSpPr>
            <a:spLocks noGrp="1"/>
          </p:cNvSpPr>
          <p:nvPr>
            <p:ph type="body" sz="quarter" idx="10"/>
          </p:nvPr>
        </p:nvSpPr>
        <p:spPr>
          <a:xfrm>
            <a:off x="365760" y="1201738"/>
            <a:ext cx="11430000" cy="463550"/>
          </a:xfrm>
        </p:spPr>
        <p:txBody>
          <a:bodyPr>
            <a:normAutofit/>
          </a:bodyPr>
          <a:lstStyle>
            <a:lvl1pPr marL="0" indent="0">
              <a:buFontTx/>
              <a:buNone/>
              <a:defRPr sz="1500">
                <a:solidFill>
                  <a:schemeClr val="tx2"/>
                </a:solidFill>
              </a:defRPr>
            </a:lvl1pPr>
          </a:lstStyle>
          <a:p>
            <a:pPr lvl="0"/>
            <a:endParaRPr lang="en-US" dirty="0"/>
          </a:p>
        </p:txBody>
      </p:sp>
      <p:sp>
        <p:nvSpPr>
          <p:cNvPr id="4" name="Table Placeholder 6"/>
          <p:cNvSpPr>
            <a:spLocks noGrp="1"/>
          </p:cNvSpPr>
          <p:nvPr>
            <p:ph type="tbl" sz="quarter" idx="11"/>
          </p:nvPr>
        </p:nvSpPr>
        <p:spPr>
          <a:xfrm>
            <a:off x="365760" y="1828800"/>
            <a:ext cx="11430000" cy="4297680"/>
          </a:xfrm>
        </p:spPr>
        <p:txBody>
          <a:bodyPr/>
          <a:lstStyle/>
          <a:p>
            <a:endParaRPr lang="en-US"/>
          </a:p>
        </p:txBody>
      </p:sp>
      <p:sp>
        <p:nvSpPr>
          <p:cNvPr id="5" name="Filters Placeholder"/>
          <p:cNvSpPr>
            <a:spLocks noGrp="1"/>
          </p:cNvSpPr>
          <p:nvPr>
            <p:ph type="body" sz="quarter" idx="12" hasCustomPrompt="1"/>
          </p:nvPr>
        </p:nvSpPr>
        <p:spPr>
          <a:xfrm>
            <a:off x="365760" y="6236370"/>
            <a:ext cx="5733288" cy="276999"/>
          </a:xfrm>
        </p:spPr>
        <p:txBody>
          <a:bodyPr>
            <a:normAutofit/>
          </a:bodyPr>
          <a:lstStyle>
            <a:lvl1pPr marL="0" indent="0">
              <a:buFontTx/>
              <a:buNone/>
              <a:defRPr sz="1200">
                <a:solidFill>
                  <a:schemeClr val="tx2"/>
                </a:solidFill>
              </a:defRPr>
            </a:lvl1pPr>
          </a:lstStyle>
          <a:p>
            <a:pPr lvl="0"/>
            <a:r>
              <a:rPr lang="en-US" dirty="0"/>
              <a:t>Filters appear here</a:t>
            </a:r>
          </a:p>
        </p:txBody>
      </p:sp>
    </p:spTree>
    <p:extLst>
      <p:ext uri="{BB962C8B-B14F-4D97-AF65-F5344CB8AC3E}">
        <p14:creationId xmlns:p14="http://schemas.microsoft.com/office/powerpoint/2010/main" val="2205362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487AAA-5EA2-1947-B5C3-91E7A097C490}"/>
              </a:ext>
            </a:extLst>
          </p:cNvPr>
          <p:cNvSpPr>
            <a:spLocks noGrp="1"/>
          </p:cNvSpPr>
          <p:nvPr>
            <p:ph type="title"/>
          </p:nvPr>
        </p:nvSpPr>
        <p:spPr>
          <a:xfrm>
            <a:off x="365760" y="365125"/>
            <a:ext cx="11430000" cy="73846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66E28827-57DC-2A4A-A264-90AA8D4DF20C}"/>
              </a:ext>
            </a:extLst>
          </p:cNvPr>
          <p:cNvSpPr>
            <a:spLocks noGrp="1"/>
          </p:cNvSpPr>
          <p:nvPr>
            <p:ph type="body" idx="1"/>
          </p:nvPr>
        </p:nvSpPr>
        <p:spPr>
          <a:xfrm>
            <a:off x="365760" y="1828800"/>
            <a:ext cx="114300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0638052"/>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F1722CE-3AD3-8F0D-D174-D73BF3972398}"/>
              </a:ext>
            </a:extLst>
          </p:cNvPr>
          <p:cNvPicPr>
            <a:picLocks noChangeAspect="1"/>
          </p:cNvPicPr>
          <p:nvPr/>
        </p:nvPicPr>
        <p:blipFill>
          <a:blip r:embed="rId2"/>
          <a:srcRect t="62242" b="11453"/>
          <a:stretch>
            <a:fillRect/>
          </a:stretch>
        </p:blipFill>
        <p:spPr>
          <a:xfrm>
            <a:off x="0" y="-348343"/>
            <a:ext cx="12192000" cy="1079863"/>
          </a:xfrm>
          <a:prstGeom prst="rect">
            <a:avLst/>
          </a:prstGeom>
        </p:spPr>
      </p:pic>
      <p:sp>
        <p:nvSpPr>
          <p:cNvPr id="7" name="Textfeld 6">
            <a:extLst>
              <a:ext uri="{FF2B5EF4-FFF2-40B4-BE49-F238E27FC236}">
                <a16:creationId xmlns:a16="http://schemas.microsoft.com/office/drawing/2014/main" id="{863284B3-85AA-64C2-6A4E-E9873CC75B6C}"/>
              </a:ext>
            </a:extLst>
          </p:cNvPr>
          <p:cNvSpPr txBox="1"/>
          <p:nvPr/>
        </p:nvSpPr>
        <p:spPr>
          <a:xfrm>
            <a:off x="560832" y="1685604"/>
            <a:ext cx="9253728" cy="4154984"/>
          </a:xfrm>
          <a:prstGeom prst="rect">
            <a:avLst/>
          </a:prstGeom>
          <a:noFill/>
        </p:spPr>
        <p:txBody>
          <a:bodyPr wrap="square">
            <a:spAutoFit/>
          </a:bodyPr>
          <a:lstStyle/>
          <a:p>
            <a:r>
              <a:rPr lang="LID4096" sz="2400" b="1" dirty="0">
                <a:solidFill>
                  <a:schemeClr val="tx1">
                    <a:lumMod val="50000"/>
                  </a:schemeClr>
                </a:solidFill>
              </a:rPr>
              <a:t>eco </a:t>
            </a:r>
            <a:r>
              <a:rPr lang="de-DE" sz="2400" b="1" dirty="0">
                <a:solidFill>
                  <a:schemeClr val="tx1">
                    <a:lumMod val="50000"/>
                  </a:schemeClr>
                </a:solidFill>
              </a:rPr>
              <a:t>– </a:t>
            </a:r>
            <a:r>
              <a:rPr lang="LID4096" sz="2400" b="1" dirty="0">
                <a:solidFill>
                  <a:schemeClr val="tx1">
                    <a:lumMod val="50000"/>
                  </a:schemeClr>
                </a:solidFill>
              </a:rPr>
              <a:t>Verband der deutschen Internetwirtschaft</a:t>
            </a:r>
            <a:r>
              <a:rPr lang="de-DE" sz="2400" b="1" dirty="0">
                <a:solidFill>
                  <a:schemeClr val="tx1">
                    <a:lumMod val="50000"/>
                  </a:schemeClr>
                </a:solidFill>
              </a:rPr>
              <a:t> &amp; YouGov</a:t>
            </a:r>
            <a:endParaRPr lang="LID4096" sz="2400" b="1" dirty="0">
              <a:solidFill>
                <a:schemeClr val="tx1">
                  <a:lumMod val="50000"/>
                </a:schemeClr>
              </a:solidFill>
            </a:endParaRPr>
          </a:p>
          <a:p>
            <a:endParaRPr lang="de-DE" sz="2400" dirty="0">
              <a:solidFill>
                <a:schemeClr val="tx1">
                  <a:lumMod val="50000"/>
                </a:schemeClr>
              </a:solidFill>
            </a:endParaRPr>
          </a:p>
          <a:p>
            <a:r>
              <a:rPr lang="LID4096" sz="2400" b="1" dirty="0">
                <a:solidFill>
                  <a:schemeClr val="tx1">
                    <a:lumMod val="50000"/>
                  </a:schemeClr>
                </a:solidFill>
              </a:rPr>
              <a:t>Deepfakes</a:t>
            </a:r>
          </a:p>
          <a:p>
            <a:r>
              <a:rPr lang="LID4096" sz="2400" dirty="0">
                <a:solidFill>
                  <a:schemeClr val="tx1">
                    <a:lumMod val="50000"/>
                  </a:schemeClr>
                </a:solidFill>
              </a:rPr>
              <a:t>31.07. - 02.08.2026</a:t>
            </a:r>
          </a:p>
          <a:p>
            <a:endParaRPr lang="LID4096" sz="2400" dirty="0">
              <a:solidFill>
                <a:schemeClr val="tx1">
                  <a:lumMod val="50000"/>
                </a:schemeClr>
              </a:solidFill>
            </a:endParaRPr>
          </a:p>
          <a:p>
            <a:r>
              <a:rPr lang="LID4096" sz="2400" b="1" dirty="0">
                <a:solidFill>
                  <a:schemeClr val="tx1">
                    <a:lumMod val="50000"/>
                  </a:schemeClr>
                </a:solidFill>
              </a:rPr>
              <a:t># Methodisches Vorgehen</a:t>
            </a:r>
          </a:p>
          <a:p>
            <a:r>
              <a:rPr lang="LID4096" sz="2400" dirty="0">
                <a:solidFill>
                  <a:schemeClr val="tx1">
                    <a:lumMod val="50000"/>
                  </a:schemeClr>
                </a:solidFill>
              </a:rPr>
              <a:t>Stichprobe:</a:t>
            </a:r>
          </a:p>
          <a:p>
            <a:r>
              <a:rPr lang="LID4096" sz="2400" dirty="0">
                <a:solidFill>
                  <a:schemeClr val="tx1">
                    <a:lumMod val="50000"/>
                  </a:schemeClr>
                </a:solidFill>
              </a:rPr>
              <a:t>Die Daten dieser Befragung basieren auf Online-Interviews mit Mitgliedern des YouGov Panels. Die Mitglieder des Panels haben der Teilnahme an Online-Interviews zugestimmt. Für diese Befragung wurden im Zeitraum 31.07. - 02.08.2026 insgesamt 2012 Personen befragt.</a:t>
            </a:r>
          </a:p>
        </p:txBody>
      </p:sp>
      <p:pic>
        <p:nvPicPr>
          <p:cNvPr id="9" name="Grafik 8">
            <a:extLst>
              <a:ext uri="{FF2B5EF4-FFF2-40B4-BE49-F238E27FC236}">
                <a16:creationId xmlns:a16="http://schemas.microsoft.com/office/drawing/2014/main" id="{2B0E685A-B287-BBF6-470C-4B69FF55F006}"/>
              </a:ext>
            </a:extLst>
          </p:cNvPr>
          <p:cNvPicPr>
            <a:picLocks noChangeAspect="1"/>
          </p:cNvPicPr>
          <p:nvPr/>
        </p:nvPicPr>
        <p:blipFill>
          <a:blip r:embed="rId3"/>
          <a:stretch>
            <a:fillRect/>
          </a:stretch>
        </p:blipFill>
        <p:spPr>
          <a:xfrm>
            <a:off x="10048597" y="5840588"/>
            <a:ext cx="1946320" cy="6098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Wohnumfeld</a:t>
            </a:r>
            <a:r>
              <a:rPr sz="2400" b="1" dirty="0">
                <a:solidFill>
                  <a:schemeClr val="tx1">
                    <a:lumMod val="50000"/>
                  </a:schemeClr>
                </a:solidFill>
              </a:rPr>
              <a:t> (</a:t>
            </a:r>
            <a:r>
              <a:rPr sz="2400" b="1" dirty="0" err="1">
                <a:solidFill>
                  <a:schemeClr val="tx1">
                    <a:lumMod val="50000"/>
                  </a:schemeClr>
                </a:solidFill>
              </a:rPr>
              <a:t>Selbsteinschätzung</a:t>
            </a:r>
            <a:r>
              <a:rPr sz="2400" b="1" dirty="0">
                <a:solidFill>
                  <a:schemeClr val="tx1">
                    <a:lumMod val="50000"/>
                  </a:schemeClr>
                </a:solidFill>
              </a:rPr>
              <a:t>)</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3362634124"/>
              </p:ext>
            </p:extLst>
          </p:nvPr>
        </p:nvGraphicFramePr>
        <p:xfrm>
          <a:off x="365760" y="1429789"/>
          <a:ext cx="11430000" cy="4896836"/>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D70644D1-A65D-9125-6C78-6792DC06BDAB}"/>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3E15A137-3DC6-0450-ADF1-5989E444B50D}"/>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Wohneigentum</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228040891"/>
              </p:ext>
            </p:extLst>
          </p:nvPr>
        </p:nvGraphicFramePr>
        <p:xfrm>
          <a:off x="365760" y="1269836"/>
          <a:ext cx="11430000" cy="5180566"/>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0FDCB870-4C1D-7822-BFC7-A0D9FEC0D8EC}"/>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C78A238B-BA06-79FA-AB50-B9653DEC8B16}"/>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Nutzung</a:t>
            </a:r>
            <a:r>
              <a:rPr sz="2400" b="1" dirty="0">
                <a:solidFill>
                  <a:schemeClr val="tx1">
                    <a:lumMod val="50000"/>
                  </a:schemeClr>
                </a:solidFill>
              </a:rPr>
              <a:t> </a:t>
            </a:r>
            <a:r>
              <a:rPr sz="2400" b="1" dirty="0" err="1">
                <a:solidFill>
                  <a:schemeClr val="tx1">
                    <a:lumMod val="50000"/>
                  </a:schemeClr>
                </a:solidFill>
              </a:rPr>
              <a:t>Wohneigentum</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624812399"/>
              </p:ext>
            </p:extLst>
          </p:nvPr>
        </p:nvGraphicFramePr>
        <p:xfrm>
          <a:off x="365760" y="1396538"/>
          <a:ext cx="11430000" cy="5237018"/>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C867C55D-F696-DCAC-51F0-DAFD2A59ED7F}"/>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C2506094-03CD-B5A6-3987-397D45BB295B}"/>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Haushaltsgröße</a:t>
            </a:r>
            <a:r>
              <a:rPr sz="2400" b="1" dirty="0">
                <a:solidFill>
                  <a:schemeClr val="tx1">
                    <a:lumMod val="50000"/>
                  </a:schemeClr>
                </a:solidFill>
              </a:rPr>
              <a:t> (</a:t>
            </a:r>
            <a:r>
              <a:rPr sz="2400" b="1" dirty="0" err="1">
                <a:solidFill>
                  <a:schemeClr val="tx1">
                    <a:lumMod val="50000"/>
                  </a:schemeClr>
                </a:solidFill>
              </a:rPr>
              <a:t>Erwachsene</a:t>
            </a:r>
            <a:r>
              <a:rPr sz="2400" b="1" dirty="0">
                <a:solidFill>
                  <a:schemeClr val="tx1">
                    <a:lumMod val="50000"/>
                  </a:schemeClr>
                </a:solidFill>
              </a:rPr>
              <a:t> + Kinder)</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3981371716"/>
              </p:ext>
            </p:extLst>
          </p:nvPr>
        </p:nvGraphicFramePr>
        <p:xfrm>
          <a:off x="365760" y="1269835"/>
          <a:ext cx="11430000" cy="5056789"/>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5FF5A67F-6025-2094-20AD-CA9DE3638764}"/>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2BD6BD91-3C24-70C6-9E10-24F41030CA02}"/>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a:solidFill>
                  <a:schemeClr val="tx1">
                    <a:lumMod val="50000"/>
                  </a:schemeClr>
                </a:solidFill>
              </a:rPr>
              <a:t>Kinder im Haushalt unter 18 Jahren</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567796857"/>
              </p:ext>
            </p:extLst>
          </p:nvPr>
        </p:nvGraphicFramePr>
        <p:xfrm>
          <a:off x="365760" y="1396538"/>
          <a:ext cx="11430000" cy="5137266"/>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CB8B626B-4652-7711-B1C8-A7A664836B80}"/>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4C80457C-DA54-6E5C-6A51-23E7AFA5B418}"/>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Familienstand</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74912985"/>
              </p:ext>
            </p:extLst>
          </p:nvPr>
        </p:nvGraphicFramePr>
        <p:xfrm>
          <a:off x="365760" y="1269836"/>
          <a:ext cx="11430000" cy="4856644"/>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9306F9B9-AC18-267A-8D30-3AA78F541952}"/>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E737882F-CBD2-B246-E646-E8A1A13E7099}"/>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PKW </a:t>
            </a:r>
            <a:r>
              <a:rPr sz="2400" b="1" dirty="0" err="1">
                <a:solidFill>
                  <a:schemeClr val="tx1">
                    <a:lumMod val="50000"/>
                  </a:schemeClr>
                </a:solidFill>
              </a:rPr>
              <a:t>im</a:t>
            </a:r>
            <a:r>
              <a:rPr sz="2400" b="1" dirty="0">
                <a:solidFill>
                  <a:schemeClr val="tx1">
                    <a:lumMod val="50000"/>
                  </a:schemeClr>
                </a:solidFill>
              </a:rPr>
              <a:t> </a:t>
            </a:r>
            <a:r>
              <a:rPr sz="2400" b="1" dirty="0" err="1">
                <a:solidFill>
                  <a:schemeClr val="tx1">
                    <a:lumMod val="50000"/>
                  </a:schemeClr>
                </a:solidFill>
              </a:rPr>
              <a:t>Haushalt</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4068197668"/>
              </p:ext>
            </p:extLst>
          </p:nvPr>
        </p:nvGraphicFramePr>
        <p:xfrm>
          <a:off x="365760" y="1263535"/>
          <a:ext cx="11430000" cy="5229339"/>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CC18A212-02BA-890B-C8AD-468FBECE9167}"/>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6D96EB2D-32BB-C86C-1533-7D8DEBED12CF}"/>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Netto-</a:t>
            </a:r>
            <a:r>
              <a:rPr sz="2400" b="1" dirty="0" err="1">
                <a:solidFill>
                  <a:schemeClr val="tx1">
                    <a:lumMod val="50000"/>
                  </a:schemeClr>
                </a:solidFill>
              </a:rPr>
              <a:t>Haushaltseinkommen</a:t>
            </a:r>
            <a:r>
              <a:rPr sz="2400" b="1" dirty="0">
                <a:solidFill>
                  <a:schemeClr val="tx1">
                    <a:lumMod val="50000"/>
                  </a:schemeClr>
                </a:solidFill>
              </a:rPr>
              <a:t> pro Monat</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853172034"/>
              </p:ext>
            </p:extLst>
          </p:nvPr>
        </p:nvGraphicFramePr>
        <p:xfrm>
          <a:off x="365760" y="1269836"/>
          <a:ext cx="11430000" cy="5247342"/>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6E9B1223-E21D-5348-3B2B-3B3DD506F478}"/>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84B3703F-4FE6-9343-A602-B1072F02A28C}"/>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Erwerbstätigkeit</a:t>
            </a:r>
            <a:r>
              <a:rPr sz="2400" b="1" dirty="0">
                <a:solidFill>
                  <a:schemeClr val="tx1">
                    <a:lumMod val="50000"/>
                  </a:schemeClr>
                </a:solidFill>
              </a:rPr>
              <a:t> vs. Rente</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964739565"/>
              </p:ext>
            </p:extLst>
          </p:nvPr>
        </p:nvGraphicFramePr>
        <p:xfrm>
          <a:off x="365760" y="1562793"/>
          <a:ext cx="11430000" cy="4930081"/>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3388DE72-DB4C-F053-AB36-7DBDE4724488}"/>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16946ECB-A60C-64D7-F405-C7E55F6AEAE7}"/>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Erwerbstätigkeit</a:t>
            </a:r>
            <a:r>
              <a:rPr sz="2400" b="1" dirty="0">
                <a:solidFill>
                  <a:schemeClr val="tx1">
                    <a:lumMod val="50000"/>
                  </a:schemeClr>
                </a:solidFill>
              </a:rPr>
              <a:t>: </a:t>
            </a:r>
            <a:r>
              <a:rPr sz="2400" b="1" dirty="0" err="1">
                <a:solidFill>
                  <a:schemeClr val="tx1">
                    <a:lumMod val="50000"/>
                  </a:schemeClr>
                </a:solidFill>
              </a:rPr>
              <a:t>Vollzeit</a:t>
            </a:r>
            <a:r>
              <a:rPr sz="2400" b="1" dirty="0">
                <a:solidFill>
                  <a:schemeClr val="tx1">
                    <a:lumMod val="50000"/>
                  </a:schemeClr>
                </a:solidFill>
              </a:rPr>
              <a:t> / </a:t>
            </a:r>
            <a:r>
              <a:rPr sz="2400" b="1" dirty="0" err="1">
                <a:solidFill>
                  <a:schemeClr val="tx1">
                    <a:lumMod val="50000"/>
                  </a:schemeClr>
                </a:solidFill>
              </a:rPr>
              <a:t>Teilzeit</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746570154"/>
              </p:ext>
            </p:extLst>
          </p:nvPr>
        </p:nvGraphicFramePr>
        <p:xfrm>
          <a:off x="365760" y="1269836"/>
          <a:ext cx="11430000" cy="5313844"/>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6B4D480C-E8C4-4044-AC88-479CA6A4A168}"/>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C2AF4FEC-964B-848E-2EB0-D1E510AC1C68}"/>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820025"/>
            <a:ext cx="10515600" cy="1446550"/>
          </a:xfrm>
          <a:prstGeom prst="rect">
            <a:avLst/>
          </a:prstGeom>
          <a:noFill/>
        </p:spPr>
        <p:txBody>
          <a:bodyPr wrap="square" anchor="ctr">
            <a:spAutoFit/>
          </a:bodyPr>
          <a:lstStyle/>
          <a:p>
            <a:endParaRPr b="1" dirty="0">
              <a:solidFill>
                <a:schemeClr val="accent2">
                  <a:lumMod val="60000"/>
                  <a:lumOff val="40000"/>
                </a:schemeClr>
              </a:solidFill>
            </a:endParaRPr>
          </a:p>
          <a:p>
            <a:pPr algn="ctr">
              <a:defRPr sz="7000">
                <a:latin typeface="Arial"/>
              </a:defRPr>
            </a:pPr>
            <a:r>
              <a:rPr b="1" dirty="0">
                <a:solidFill>
                  <a:schemeClr val="accent2">
                    <a:lumMod val="60000"/>
                    <a:lumOff val="40000"/>
                  </a:schemeClr>
                </a:solidFill>
              </a:rPr>
              <a:t>Deepfakes</a:t>
            </a:r>
          </a:p>
        </p:txBody>
      </p:sp>
      <p:pic>
        <p:nvPicPr>
          <p:cNvPr id="4" name="Grafik 3">
            <a:extLst>
              <a:ext uri="{FF2B5EF4-FFF2-40B4-BE49-F238E27FC236}">
                <a16:creationId xmlns:a16="http://schemas.microsoft.com/office/drawing/2014/main" id="{7DC8704F-C2FD-33E9-BD2B-BF5422F0FC4E}"/>
              </a:ext>
            </a:extLst>
          </p:cNvPr>
          <p:cNvPicPr>
            <a:picLocks noChangeAspect="1"/>
          </p:cNvPicPr>
          <p:nvPr/>
        </p:nvPicPr>
        <p:blipFill>
          <a:blip r:embed="rId2"/>
          <a:srcRect t="62242" b="11453"/>
          <a:stretch>
            <a:fillRect/>
          </a:stretch>
        </p:blipFill>
        <p:spPr>
          <a:xfrm>
            <a:off x="0" y="-348343"/>
            <a:ext cx="12192000" cy="1079863"/>
          </a:xfrm>
          <a:prstGeom prst="rect">
            <a:avLst/>
          </a:prstGeom>
        </p:spPr>
      </p:pic>
      <p:pic>
        <p:nvPicPr>
          <p:cNvPr id="6" name="Grafik 5">
            <a:extLst>
              <a:ext uri="{FF2B5EF4-FFF2-40B4-BE49-F238E27FC236}">
                <a16:creationId xmlns:a16="http://schemas.microsoft.com/office/drawing/2014/main" id="{19316988-0252-0600-1A72-C902400CB932}"/>
              </a:ext>
            </a:extLst>
          </p:cNvPr>
          <p:cNvPicPr>
            <a:picLocks noChangeAspect="1"/>
          </p:cNvPicPr>
          <p:nvPr/>
        </p:nvPicPr>
        <p:blipFill>
          <a:blip r:embed="rId3"/>
          <a:stretch>
            <a:fillRect/>
          </a:stretch>
        </p:blipFill>
        <p:spPr>
          <a:xfrm>
            <a:off x="10048597" y="5840588"/>
            <a:ext cx="1946320" cy="60981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697625"/>
            <a:ext cx="11430000" cy="738461"/>
          </a:xfrm>
        </p:spPr>
        <p:txBody>
          <a:bodyPr>
            <a:normAutofit/>
          </a:bodyPr>
          <a:lstStyle/>
          <a:p>
            <a:r>
              <a:rPr sz="2400" b="1" dirty="0" err="1">
                <a:solidFill>
                  <a:schemeClr val="tx1">
                    <a:lumMod val="50000"/>
                  </a:schemeClr>
                </a:solidFill>
              </a:rPr>
              <a:t>Ausbildungsabschluss</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448915293"/>
              </p:ext>
            </p:extLst>
          </p:nvPr>
        </p:nvGraphicFramePr>
        <p:xfrm>
          <a:off x="365760" y="1828800"/>
          <a:ext cx="11430000" cy="4754880"/>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00479490-DC58-747F-F5E8-6B7979AD0B3C}"/>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0337C74D-C6DA-02A4-D30F-B6B7E8B38771}"/>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1362652"/>
            <a:ext cx="11430000" cy="738461"/>
          </a:xfrm>
        </p:spPr>
        <p:txBody>
          <a:bodyPr>
            <a:noAutofit/>
          </a:bodyPr>
          <a:lstStyle/>
          <a:p>
            <a:r>
              <a:rPr dirty="0" err="1">
                <a:solidFill>
                  <a:schemeClr val="tx1">
                    <a:lumMod val="50000"/>
                  </a:schemeClr>
                </a:solidFill>
                <a:latin typeface="+mn-lt"/>
              </a:rPr>
              <a:t>Migrationshintergrund</a:t>
            </a:r>
            <a:r>
              <a:rPr dirty="0">
                <a:solidFill>
                  <a:schemeClr val="tx1">
                    <a:lumMod val="50000"/>
                  </a:schemeClr>
                </a:solidFill>
                <a:latin typeface="+mn-lt"/>
              </a:rPr>
              <a:t> (Unter </a:t>
            </a:r>
            <a:r>
              <a:rPr dirty="0" err="1">
                <a:solidFill>
                  <a:schemeClr val="tx1">
                    <a:lumMod val="50000"/>
                  </a:schemeClr>
                </a:solidFill>
                <a:latin typeface="+mn-lt"/>
              </a:rPr>
              <a:t>Personen</a:t>
            </a:r>
            <a:r>
              <a:rPr dirty="0">
                <a:solidFill>
                  <a:schemeClr val="tx1">
                    <a:lumMod val="50000"/>
                  </a:schemeClr>
                </a:solidFill>
                <a:latin typeface="+mn-lt"/>
              </a:rPr>
              <a:t> </a:t>
            </a:r>
            <a:r>
              <a:rPr dirty="0" err="1">
                <a:solidFill>
                  <a:schemeClr val="tx1">
                    <a:lumMod val="50000"/>
                  </a:schemeClr>
                </a:solidFill>
                <a:latin typeface="+mn-lt"/>
              </a:rPr>
              <a:t>mit</a:t>
            </a:r>
            <a:r>
              <a:rPr dirty="0">
                <a:solidFill>
                  <a:schemeClr val="tx1">
                    <a:lumMod val="50000"/>
                  </a:schemeClr>
                </a:solidFill>
                <a:latin typeface="+mn-lt"/>
              </a:rPr>
              <a:t> </a:t>
            </a:r>
            <a:r>
              <a:rPr dirty="0" err="1">
                <a:solidFill>
                  <a:schemeClr val="tx1">
                    <a:lumMod val="50000"/>
                  </a:schemeClr>
                </a:solidFill>
                <a:latin typeface="+mn-lt"/>
              </a:rPr>
              <a:t>Migrationshintergrund</a:t>
            </a:r>
            <a:r>
              <a:rPr dirty="0">
                <a:solidFill>
                  <a:schemeClr val="tx1">
                    <a:lumMod val="50000"/>
                  </a:schemeClr>
                </a:solidFill>
                <a:latin typeface="+mn-lt"/>
              </a:rPr>
              <a:t> </a:t>
            </a:r>
            <a:r>
              <a:rPr dirty="0" err="1">
                <a:solidFill>
                  <a:schemeClr val="tx1">
                    <a:lumMod val="50000"/>
                  </a:schemeClr>
                </a:solidFill>
                <a:latin typeface="+mn-lt"/>
              </a:rPr>
              <a:t>versteht</a:t>
            </a:r>
            <a:r>
              <a:rPr dirty="0">
                <a:solidFill>
                  <a:schemeClr val="tx1">
                    <a:lumMod val="50000"/>
                  </a:schemeClr>
                </a:solidFill>
                <a:latin typeface="+mn-lt"/>
              </a:rPr>
              <a:t> man alle </a:t>
            </a:r>
            <a:r>
              <a:rPr dirty="0" err="1">
                <a:solidFill>
                  <a:schemeClr val="tx1">
                    <a:lumMod val="50000"/>
                  </a:schemeClr>
                </a:solidFill>
                <a:latin typeface="+mn-lt"/>
              </a:rPr>
              <a:t>nach</a:t>
            </a:r>
            <a:r>
              <a:rPr dirty="0">
                <a:solidFill>
                  <a:schemeClr val="tx1">
                    <a:lumMod val="50000"/>
                  </a:schemeClr>
                </a:solidFill>
                <a:latin typeface="+mn-lt"/>
              </a:rPr>
              <a:t> 1949 auf das </a:t>
            </a:r>
            <a:r>
              <a:rPr dirty="0" err="1">
                <a:solidFill>
                  <a:schemeClr val="tx1">
                    <a:lumMod val="50000"/>
                  </a:schemeClr>
                </a:solidFill>
                <a:latin typeface="+mn-lt"/>
              </a:rPr>
              <a:t>heutige</a:t>
            </a:r>
            <a:r>
              <a:rPr dirty="0">
                <a:solidFill>
                  <a:schemeClr val="tx1">
                    <a:lumMod val="50000"/>
                  </a:schemeClr>
                </a:solidFill>
                <a:latin typeface="+mn-lt"/>
              </a:rPr>
              <a:t> </a:t>
            </a:r>
            <a:r>
              <a:rPr dirty="0" err="1">
                <a:solidFill>
                  <a:schemeClr val="tx1">
                    <a:lumMod val="50000"/>
                  </a:schemeClr>
                </a:solidFill>
                <a:latin typeface="+mn-lt"/>
              </a:rPr>
              <a:t>Gebiet</a:t>
            </a:r>
            <a:r>
              <a:rPr dirty="0">
                <a:solidFill>
                  <a:schemeClr val="tx1">
                    <a:lumMod val="50000"/>
                  </a:schemeClr>
                </a:solidFill>
                <a:latin typeface="+mn-lt"/>
              </a:rPr>
              <a:t> der </a:t>
            </a:r>
            <a:r>
              <a:rPr dirty="0" err="1">
                <a:solidFill>
                  <a:schemeClr val="tx1">
                    <a:lumMod val="50000"/>
                  </a:schemeClr>
                </a:solidFill>
                <a:latin typeface="+mn-lt"/>
              </a:rPr>
              <a:t>Bundesrepublik</a:t>
            </a:r>
            <a:r>
              <a:rPr dirty="0">
                <a:solidFill>
                  <a:schemeClr val="tx1">
                    <a:lumMod val="50000"/>
                  </a:schemeClr>
                </a:solidFill>
                <a:latin typeface="+mn-lt"/>
              </a:rPr>
              <a:t> Deutschland </a:t>
            </a:r>
            <a:r>
              <a:rPr dirty="0" err="1">
                <a:solidFill>
                  <a:schemeClr val="tx1">
                    <a:lumMod val="50000"/>
                  </a:schemeClr>
                </a:solidFill>
                <a:latin typeface="+mn-lt"/>
              </a:rPr>
              <a:t>Zugewanderten</a:t>
            </a:r>
            <a:r>
              <a:rPr dirty="0">
                <a:solidFill>
                  <a:schemeClr val="tx1">
                    <a:lumMod val="50000"/>
                  </a:schemeClr>
                </a:solidFill>
                <a:latin typeface="+mn-lt"/>
              </a:rPr>
              <a:t>, </a:t>
            </a:r>
            <a:r>
              <a:rPr dirty="0" err="1">
                <a:solidFill>
                  <a:schemeClr val="tx1">
                    <a:lumMod val="50000"/>
                  </a:schemeClr>
                </a:solidFill>
                <a:latin typeface="+mn-lt"/>
              </a:rPr>
              <a:t>sowie</a:t>
            </a:r>
            <a:r>
              <a:rPr dirty="0">
                <a:solidFill>
                  <a:schemeClr val="tx1">
                    <a:lumMod val="50000"/>
                  </a:schemeClr>
                </a:solidFill>
                <a:latin typeface="+mn-lt"/>
              </a:rPr>
              <a:t> alle in Deutschland </a:t>
            </a:r>
            <a:r>
              <a:rPr dirty="0" err="1">
                <a:solidFill>
                  <a:schemeClr val="tx1">
                    <a:lumMod val="50000"/>
                  </a:schemeClr>
                </a:solidFill>
                <a:latin typeface="+mn-lt"/>
              </a:rPr>
              <a:t>geborenen</a:t>
            </a:r>
            <a:r>
              <a:rPr dirty="0">
                <a:solidFill>
                  <a:schemeClr val="tx1">
                    <a:lumMod val="50000"/>
                  </a:schemeClr>
                </a:solidFill>
                <a:latin typeface="+mn-lt"/>
              </a:rPr>
              <a:t> Ausländer und alle in Deutschland </a:t>
            </a:r>
            <a:r>
              <a:rPr dirty="0" err="1">
                <a:solidFill>
                  <a:schemeClr val="tx1">
                    <a:lumMod val="50000"/>
                  </a:schemeClr>
                </a:solidFill>
                <a:latin typeface="+mn-lt"/>
              </a:rPr>
              <a:t>als</a:t>
            </a:r>
            <a:r>
              <a:rPr dirty="0">
                <a:solidFill>
                  <a:schemeClr val="tx1">
                    <a:lumMod val="50000"/>
                  </a:schemeClr>
                </a:solidFill>
                <a:latin typeface="+mn-lt"/>
              </a:rPr>
              <a:t> Deutsche </a:t>
            </a:r>
            <a:r>
              <a:rPr dirty="0" err="1">
                <a:solidFill>
                  <a:schemeClr val="tx1">
                    <a:lumMod val="50000"/>
                  </a:schemeClr>
                </a:solidFill>
                <a:latin typeface="+mn-lt"/>
              </a:rPr>
              <a:t>Geborenen</a:t>
            </a:r>
            <a:r>
              <a:rPr dirty="0">
                <a:solidFill>
                  <a:schemeClr val="tx1">
                    <a:lumMod val="50000"/>
                  </a:schemeClr>
                </a:solidFill>
                <a:latin typeface="+mn-lt"/>
              </a:rPr>
              <a:t> </a:t>
            </a:r>
            <a:r>
              <a:rPr dirty="0" err="1">
                <a:solidFill>
                  <a:schemeClr val="tx1">
                    <a:lumMod val="50000"/>
                  </a:schemeClr>
                </a:solidFill>
                <a:latin typeface="+mn-lt"/>
              </a:rPr>
              <a:t>mit</a:t>
            </a:r>
            <a:r>
              <a:rPr dirty="0">
                <a:solidFill>
                  <a:schemeClr val="tx1">
                    <a:lumMod val="50000"/>
                  </a:schemeClr>
                </a:solidFill>
                <a:latin typeface="+mn-lt"/>
              </a:rPr>
              <a:t> </a:t>
            </a:r>
            <a:r>
              <a:rPr dirty="0" err="1">
                <a:solidFill>
                  <a:schemeClr val="tx1">
                    <a:lumMod val="50000"/>
                  </a:schemeClr>
                </a:solidFill>
                <a:latin typeface="+mn-lt"/>
              </a:rPr>
              <a:t>zumindest</a:t>
            </a:r>
            <a:r>
              <a:rPr dirty="0">
                <a:solidFill>
                  <a:schemeClr val="tx1">
                    <a:lumMod val="50000"/>
                  </a:schemeClr>
                </a:solidFill>
                <a:latin typeface="+mn-lt"/>
              </a:rPr>
              <a:t> </a:t>
            </a:r>
            <a:r>
              <a:rPr dirty="0" err="1">
                <a:solidFill>
                  <a:schemeClr val="tx1">
                    <a:lumMod val="50000"/>
                  </a:schemeClr>
                </a:solidFill>
                <a:latin typeface="+mn-lt"/>
              </a:rPr>
              <a:t>einem</a:t>
            </a:r>
            <a:r>
              <a:rPr dirty="0">
                <a:solidFill>
                  <a:schemeClr val="tx1">
                    <a:lumMod val="50000"/>
                  </a:schemeClr>
                </a:solidFill>
                <a:latin typeface="+mn-lt"/>
              </a:rPr>
              <a:t> </a:t>
            </a:r>
            <a:r>
              <a:rPr dirty="0" err="1">
                <a:solidFill>
                  <a:schemeClr val="tx1">
                    <a:lumMod val="50000"/>
                  </a:schemeClr>
                </a:solidFill>
                <a:latin typeface="+mn-lt"/>
              </a:rPr>
              <a:t>nach</a:t>
            </a:r>
            <a:r>
              <a:rPr dirty="0">
                <a:solidFill>
                  <a:schemeClr val="tx1">
                    <a:lumMod val="50000"/>
                  </a:schemeClr>
                </a:solidFill>
                <a:latin typeface="+mn-lt"/>
              </a:rPr>
              <a:t> 1949 </a:t>
            </a:r>
            <a:r>
              <a:rPr dirty="0" err="1">
                <a:solidFill>
                  <a:schemeClr val="tx1">
                    <a:lumMod val="50000"/>
                  </a:schemeClr>
                </a:solidFill>
                <a:latin typeface="+mn-lt"/>
              </a:rPr>
              <a:t>zugewanderten</a:t>
            </a:r>
            <a:r>
              <a:rPr dirty="0">
                <a:solidFill>
                  <a:schemeClr val="tx1">
                    <a:lumMod val="50000"/>
                  </a:schemeClr>
                </a:solidFill>
                <a:latin typeface="+mn-lt"/>
              </a:rPr>
              <a:t> </a:t>
            </a:r>
            <a:r>
              <a:rPr dirty="0" err="1">
                <a:solidFill>
                  <a:schemeClr val="tx1">
                    <a:lumMod val="50000"/>
                  </a:schemeClr>
                </a:solidFill>
                <a:latin typeface="+mn-lt"/>
              </a:rPr>
              <a:t>oder</a:t>
            </a:r>
            <a:r>
              <a:rPr dirty="0">
                <a:solidFill>
                  <a:schemeClr val="tx1">
                    <a:lumMod val="50000"/>
                  </a:schemeClr>
                </a:solidFill>
                <a:latin typeface="+mn-lt"/>
              </a:rPr>
              <a:t> </a:t>
            </a:r>
            <a:r>
              <a:rPr dirty="0" err="1">
                <a:solidFill>
                  <a:schemeClr val="tx1">
                    <a:lumMod val="50000"/>
                  </a:schemeClr>
                </a:solidFill>
                <a:latin typeface="+mn-lt"/>
              </a:rPr>
              <a:t>als</a:t>
            </a:r>
            <a:r>
              <a:rPr dirty="0">
                <a:solidFill>
                  <a:schemeClr val="tx1">
                    <a:lumMod val="50000"/>
                  </a:schemeClr>
                </a:solidFill>
                <a:latin typeface="+mn-lt"/>
              </a:rPr>
              <a:t> Ausländer in Deutschland </a:t>
            </a:r>
            <a:r>
              <a:rPr dirty="0" err="1">
                <a:solidFill>
                  <a:schemeClr val="tx1">
                    <a:lumMod val="50000"/>
                  </a:schemeClr>
                </a:solidFill>
                <a:latin typeface="+mn-lt"/>
              </a:rPr>
              <a:t>geborenen</a:t>
            </a:r>
            <a:r>
              <a:rPr dirty="0">
                <a:solidFill>
                  <a:schemeClr val="tx1">
                    <a:lumMod val="50000"/>
                  </a:schemeClr>
                </a:solidFill>
                <a:latin typeface="+mn-lt"/>
              </a:rPr>
              <a:t> </a:t>
            </a:r>
            <a:r>
              <a:rPr dirty="0" err="1">
                <a:solidFill>
                  <a:schemeClr val="tx1">
                    <a:lumMod val="50000"/>
                  </a:schemeClr>
                </a:solidFill>
                <a:latin typeface="+mn-lt"/>
              </a:rPr>
              <a:t>Elternteil</a:t>
            </a:r>
            <a:r>
              <a:rPr dirty="0">
                <a:solidFill>
                  <a:schemeClr val="tx1">
                    <a:lumMod val="50000"/>
                  </a:schemeClr>
                </a:solidFill>
                <a:latin typeface="+mn-lt"/>
              </a:rPr>
              <a:t>.)</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829967470"/>
              </p:ext>
            </p:extLst>
          </p:nvPr>
        </p:nvGraphicFramePr>
        <p:xfrm>
          <a:off x="365760" y="2101113"/>
          <a:ext cx="11430000" cy="4632196"/>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B70C5AA2-7287-EC24-3A88-5430CE37B490}"/>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D5F268D6-3B68-DF6F-334B-1C164B38C5DF}"/>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Glaubenszugehörigkeit</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869641665"/>
              </p:ext>
            </p:extLst>
          </p:nvPr>
        </p:nvGraphicFramePr>
        <p:xfrm>
          <a:off x="365760" y="1269837"/>
          <a:ext cx="11430000" cy="4856644"/>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B7CC427D-449C-2754-05B8-6033F2EC6ED0}"/>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E9C9CA50-7932-6185-C017-68687A1AD260}"/>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Nutzer</a:t>
            </a:r>
            <a:r>
              <a:rPr sz="2400" b="1" dirty="0">
                <a:solidFill>
                  <a:schemeClr val="tx1">
                    <a:lumMod val="50000"/>
                  </a:schemeClr>
                </a:solidFill>
              </a:rPr>
              <a:t> </a:t>
            </a:r>
            <a:r>
              <a:rPr sz="2400" b="1" dirty="0" err="1">
                <a:solidFill>
                  <a:schemeClr val="tx1">
                    <a:lumMod val="50000"/>
                  </a:schemeClr>
                </a:solidFill>
              </a:rPr>
              <a:t>sozialer</a:t>
            </a:r>
            <a:r>
              <a:rPr sz="2400" b="1" dirty="0">
                <a:solidFill>
                  <a:schemeClr val="tx1">
                    <a:lumMod val="50000"/>
                  </a:schemeClr>
                </a:solidFill>
              </a:rPr>
              <a:t> </a:t>
            </a:r>
            <a:r>
              <a:rPr sz="2400" b="1" dirty="0" err="1">
                <a:solidFill>
                  <a:schemeClr val="tx1">
                    <a:lumMod val="50000"/>
                  </a:schemeClr>
                </a:solidFill>
              </a:rPr>
              <a:t>Netzwerke</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796812989"/>
              </p:ext>
            </p:extLst>
          </p:nvPr>
        </p:nvGraphicFramePr>
        <p:xfrm>
          <a:off x="365760" y="1269836"/>
          <a:ext cx="11430000" cy="4856644"/>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44467957-2789-A879-38AF-AB3453D98222}"/>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5A442D63-691A-EA15-06A2-04F50DFAD257}"/>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Region: Ost / West (Definition </a:t>
            </a:r>
            <a:r>
              <a:rPr sz="2400" b="1" dirty="0" err="1">
                <a:solidFill>
                  <a:schemeClr val="tx1">
                    <a:lumMod val="50000"/>
                  </a:schemeClr>
                </a:solidFill>
              </a:rPr>
              <a:t>nach</a:t>
            </a:r>
            <a:r>
              <a:rPr sz="2400" b="1" dirty="0">
                <a:solidFill>
                  <a:schemeClr val="tx1">
                    <a:lumMod val="50000"/>
                  </a:schemeClr>
                </a:solidFill>
              </a:rPr>
              <a:t> </a:t>
            </a:r>
            <a:r>
              <a:rPr sz="2400" b="1" dirty="0" err="1">
                <a:solidFill>
                  <a:schemeClr val="tx1">
                    <a:lumMod val="50000"/>
                  </a:schemeClr>
                </a:solidFill>
              </a:rPr>
              <a:t>Bundesland</a:t>
            </a:r>
            <a:r>
              <a:rPr sz="2400" b="1" dirty="0">
                <a:solidFill>
                  <a:schemeClr val="tx1">
                    <a:lumMod val="50000"/>
                  </a:schemeClr>
                </a:solidFill>
              </a:rPr>
              <a:t>)</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608798757"/>
              </p:ext>
            </p:extLst>
          </p:nvPr>
        </p:nvGraphicFramePr>
        <p:xfrm>
          <a:off x="365760" y="1269835"/>
          <a:ext cx="11430000" cy="5214091"/>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DAA2C6B3-BAA6-6AAC-0318-13F37742A0FB}"/>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12C7C898-B473-29A7-27FF-9313ADD8A8B2}"/>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Region: </a:t>
            </a:r>
            <a:r>
              <a:rPr sz="2400" b="1" dirty="0" err="1">
                <a:solidFill>
                  <a:schemeClr val="tx1">
                    <a:lumMod val="50000"/>
                  </a:schemeClr>
                </a:solidFill>
              </a:rPr>
              <a:t>Bundesland</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3225395822"/>
              </p:ext>
            </p:extLst>
          </p:nvPr>
        </p:nvGraphicFramePr>
        <p:xfrm>
          <a:off x="365760" y="1396538"/>
          <a:ext cx="11430000" cy="5187142"/>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45705CBF-D599-4B48-8F08-9EDDC814F937}"/>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D9DAA0BF-26E6-C421-4D92-E49E29014152}"/>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Region: </a:t>
            </a:r>
            <a:r>
              <a:rPr sz="2400" b="1" dirty="0" err="1">
                <a:solidFill>
                  <a:schemeClr val="tx1">
                    <a:lumMod val="50000"/>
                  </a:schemeClr>
                </a:solidFill>
              </a:rPr>
              <a:t>Nielsengebiet</a:t>
            </a:r>
            <a:r>
              <a:rPr sz="2400" b="1" dirty="0">
                <a:solidFill>
                  <a:schemeClr val="tx1">
                    <a:lumMod val="50000"/>
                  </a:schemeClr>
                </a:solidFill>
              </a:rPr>
              <a:t> (Definition </a:t>
            </a:r>
            <a:r>
              <a:rPr sz="2400" b="1" dirty="0" err="1">
                <a:solidFill>
                  <a:schemeClr val="tx1">
                    <a:lumMod val="50000"/>
                  </a:schemeClr>
                </a:solidFill>
              </a:rPr>
              <a:t>nach</a:t>
            </a:r>
            <a:r>
              <a:rPr sz="2400" b="1" dirty="0">
                <a:solidFill>
                  <a:schemeClr val="tx1">
                    <a:lumMod val="50000"/>
                  </a:schemeClr>
                </a:solidFill>
              </a:rPr>
              <a:t> </a:t>
            </a:r>
            <a:r>
              <a:rPr sz="2400" b="1" dirty="0" err="1">
                <a:solidFill>
                  <a:schemeClr val="tx1">
                    <a:lumMod val="50000"/>
                  </a:schemeClr>
                </a:solidFill>
              </a:rPr>
              <a:t>Bundesland</a:t>
            </a:r>
            <a:r>
              <a:rPr sz="2400" b="1" dirty="0">
                <a:solidFill>
                  <a:schemeClr val="tx1">
                    <a:lumMod val="50000"/>
                  </a:schemeClr>
                </a:solidFill>
              </a:rPr>
              <a:t>)</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606267496"/>
              </p:ext>
            </p:extLst>
          </p:nvPr>
        </p:nvGraphicFramePr>
        <p:xfrm>
          <a:off x="365760" y="1611239"/>
          <a:ext cx="11430000" cy="4939190"/>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47969E20-A6E9-1BFF-DAE3-4A7CEE43CBAB}"/>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D42EBE89-B6F1-DF21-5770-3000A5DA2F8C}"/>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Wahrscheinlichkeit</a:t>
            </a:r>
            <a:r>
              <a:rPr sz="2400" b="1" dirty="0">
                <a:solidFill>
                  <a:schemeClr val="tx1">
                    <a:lumMod val="50000"/>
                  </a:schemeClr>
                </a:solidFill>
              </a:rPr>
              <a:t> Opfer Deepfakes</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918930580"/>
              </p:ext>
            </p:extLst>
          </p:nvPr>
        </p:nvGraphicFramePr>
        <p:xfrm>
          <a:off x="365760" y="1269836"/>
          <a:ext cx="11430000" cy="485664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12"/>
          </p:nvPr>
        </p:nvSpPr>
        <p:spPr/>
        <p:txBody>
          <a:bodyPr/>
          <a:lstStyle/>
          <a:p>
            <a:r>
              <a:t>Basis: Alle Befragten</a:t>
            </a:r>
          </a:p>
        </p:txBody>
      </p:sp>
      <p:pic>
        <p:nvPicPr>
          <p:cNvPr id="7" name="Grafik 6">
            <a:extLst>
              <a:ext uri="{FF2B5EF4-FFF2-40B4-BE49-F238E27FC236}">
                <a16:creationId xmlns:a16="http://schemas.microsoft.com/office/drawing/2014/main" id="{6D1BC38A-894D-4802-F9BB-C1DA61F46957}"/>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09E68716-7570-C024-13F2-F0D79E50ABC8}"/>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316337535"/>
              </p:ext>
            </p:extLst>
          </p:nvPr>
        </p:nvGraphicFramePr>
        <p:xfrm>
          <a:off x="365760" y="1097280"/>
          <a:ext cx="114300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12"/>
          </p:nvPr>
        </p:nvSpPr>
        <p:spPr/>
        <p:txBody>
          <a:bodyPr/>
          <a:lstStyle/>
          <a:p>
            <a:r>
              <a:t>Basis: Alle Befragten</a:t>
            </a:r>
          </a:p>
        </p:txBody>
      </p:sp>
      <p:pic>
        <p:nvPicPr>
          <p:cNvPr id="7" name="Grafik 6">
            <a:extLst>
              <a:ext uri="{FF2B5EF4-FFF2-40B4-BE49-F238E27FC236}">
                <a16:creationId xmlns:a16="http://schemas.microsoft.com/office/drawing/2014/main" id="{7D8A7BB6-8636-86CF-C9BA-CABC9D99D6D0}"/>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11" name="Grafik 10">
            <a:extLst>
              <a:ext uri="{FF2B5EF4-FFF2-40B4-BE49-F238E27FC236}">
                <a16:creationId xmlns:a16="http://schemas.microsoft.com/office/drawing/2014/main" id="{02ED50AA-7708-E173-37E8-1D215DFFE7E7}"/>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4184156585"/>
              </p:ext>
            </p:extLst>
          </p:nvPr>
        </p:nvGraphicFramePr>
        <p:xfrm>
          <a:off x="365760" y="980902"/>
          <a:ext cx="11430000" cy="514557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12"/>
          </p:nvPr>
        </p:nvSpPr>
        <p:spPr/>
        <p:txBody>
          <a:bodyPr/>
          <a:lstStyle/>
          <a:p>
            <a:r>
              <a:t>Basis: Alle Befragten</a:t>
            </a:r>
          </a:p>
        </p:txBody>
      </p:sp>
      <p:pic>
        <p:nvPicPr>
          <p:cNvPr id="9" name="Grafik 8">
            <a:extLst>
              <a:ext uri="{FF2B5EF4-FFF2-40B4-BE49-F238E27FC236}">
                <a16:creationId xmlns:a16="http://schemas.microsoft.com/office/drawing/2014/main" id="{E2BE11BC-130D-B875-9194-FC22685B0163}"/>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11" name="Grafik 10">
            <a:extLst>
              <a:ext uri="{FF2B5EF4-FFF2-40B4-BE49-F238E27FC236}">
                <a16:creationId xmlns:a16="http://schemas.microsoft.com/office/drawing/2014/main" id="{80A8C0DF-BE98-4AB3-D574-D4A95BEA83A7}"/>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820025"/>
            <a:ext cx="10515600" cy="1446550"/>
          </a:xfrm>
          <a:prstGeom prst="rect">
            <a:avLst/>
          </a:prstGeom>
          <a:noFill/>
        </p:spPr>
        <p:txBody>
          <a:bodyPr wrap="square" anchor="ctr">
            <a:spAutoFit/>
          </a:bodyPr>
          <a:lstStyle/>
          <a:p>
            <a:endParaRPr b="1" dirty="0">
              <a:solidFill>
                <a:schemeClr val="accent2">
                  <a:lumMod val="60000"/>
                  <a:lumOff val="40000"/>
                </a:schemeClr>
              </a:solidFill>
            </a:endParaRPr>
          </a:p>
          <a:p>
            <a:pPr algn="ctr">
              <a:defRPr sz="7000">
                <a:latin typeface="Arial"/>
              </a:defRPr>
            </a:pPr>
            <a:r>
              <a:rPr b="1" dirty="0">
                <a:solidFill>
                  <a:schemeClr val="accent2">
                    <a:lumMod val="60000"/>
                    <a:lumOff val="40000"/>
                  </a:schemeClr>
                </a:solidFill>
              </a:rPr>
              <a:t>Demographics</a:t>
            </a:r>
          </a:p>
        </p:txBody>
      </p:sp>
      <p:pic>
        <p:nvPicPr>
          <p:cNvPr id="4" name="Grafik 3">
            <a:extLst>
              <a:ext uri="{FF2B5EF4-FFF2-40B4-BE49-F238E27FC236}">
                <a16:creationId xmlns:a16="http://schemas.microsoft.com/office/drawing/2014/main" id="{D3468276-151E-6DA5-8EB1-A80C0CFFA784}"/>
              </a:ext>
            </a:extLst>
          </p:cNvPr>
          <p:cNvPicPr>
            <a:picLocks noChangeAspect="1"/>
          </p:cNvPicPr>
          <p:nvPr/>
        </p:nvPicPr>
        <p:blipFill>
          <a:blip r:embed="rId2"/>
          <a:srcRect t="62242" b="11453"/>
          <a:stretch>
            <a:fillRect/>
          </a:stretch>
        </p:blipFill>
        <p:spPr>
          <a:xfrm>
            <a:off x="0" y="-348343"/>
            <a:ext cx="12192000" cy="1079863"/>
          </a:xfrm>
          <a:prstGeom prst="rect">
            <a:avLst/>
          </a:prstGeom>
        </p:spPr>
      </p:pic>
      <p:pic>
        <p:nvPicPr>
          <p:cNvPr id="6" name="Grafik 5">
            <a:extLst>
              <a:ext uri="{FF2B5EF4-FFF2-40B4-BE49-F238E27FC236}">
                <a16:creationId xmlns:a16="http://schemas.microsoft.com/office/drawing/2014/main" id="{C4C88ED1-99E2-B40F-E595-A8E24455DB88}"/>
              </a:ext>
            </a:extLst>
          </p:cNvPr>
          <p:cNvPicPr>
            <a:picLocks noChangeAspect="1"/>
          </p:cNvPicPr>
          <p:nvPr/>
        </p:nvPicPr>
        <p:blipFill>
          <a:blip r:embed="rId3"/>
          <a:stretch>
            <a:fillRect/>
          </a:stretch>
        </p:blipFill>
        <p:spPr>
          <a:xfrm>
            <a:off x="10048597" y="5840588"/>
            <a:ext cx="1946320" cy="6098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Geschlecht</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3224698703"/>
              </p:ext>
            </p:extLst>
          </p:nvPr>
        </p:nvGraphicFramePr>
        <p:xfrm>
          <a:off x="365760" y="1269835"/>
          <a:ext cx="11430000" cy="5297219"/>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4D14FBE7-BCEB-841A-8FC0-9786201FEC1E}"/>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0E298236-73D8-0AD0-1E92-F9899D60F017}"/>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a:solidFill>
                  <a:schemeClr val="tx1">
                    <a:lumMod val="50000"/>
                  </a:schemeClr>
                </a:solidFill>
              </a:rPr>
              <a:t>Alter ab 18 </a:t>
            </a:r>
            <a:r>
              <a:rPr sz="2400" b="1" dirty="0" err="1">
                <a:solidFill>
                  <a:schemeClr val="tx1">
                    <a:lumMod val="50000"/>
                  </a:schemeClr>
                </a:solidFill>
              </a:rPr>
              <a:t>kategorisiert</a:t>
            </a:r>
            <a:endParaRPr sz="2400" b="1" dirty="0">
              <a:solidFill>
                <a:schemeClr val="tx1">
                  <a:lumMod val="50000"/>
                </a:schemeClr>
              </a:solidFill>
            </a:endParaRP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1178773350"/>
              </p:ext>
            </p:extLst>
          </p:nvPr>
        </p:nvGraphicFramePr>
        <p:xfrm>
          <a:off x="365760" y="1296785"/>
          <a:ext cx="11430000" cy="5196089"/>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59477DBF-8C85-D71D-9CF1-74E900080BA7}"/>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82D92D06-945A-951F-6C42-3924EFB6B816}"/>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531375"/>
            <a:ext cx="11430000" cy="738461"/>
          </a:xfrm>
        </p:spPr>
        <p:txBody>
          <a:bodyPr>
            <a:normAutofit/>
          </a:bodyPr>
          <a:lstStyle/>
          <a:p>
            <a:r>
              <a:rPr sz="2400" b="1" dirty="0" err="1">
                <a:solidFill>
                  <a:schemeClr val="tx1">
                    <a:lumMod val="50000"/>
                  </a:schemeClr>
                </a:solidFill>
              </a:rPr>
              <a:t>Generationen</a:t>
            </a:r>
            <a:r>
              <a:rPr sz="2400" b="1" dirty="0">
                <a:solidFill>
                  <a:schemeClr val="tx1">
                    <a:lumMod val="50000"/>
                  </a:schemeClr>
                </a:solidFill>
              </a:rPr>
              <a:t> (</a:t>
            </a:r>
            <a:r>
              <a:rPr sz="2400" b="1" dirty="0" err="1">
                <a:solidFill>
                  <a:schemeClr val="tx1">
                    <a:lumMod val="50000"/>
                  </a:schemeClr>
                </a:solidFill>
              </a:rPr>
              <a:t>enthalten</a:t>
            </a:r>
            <a:r>
              <a:rPr sz="2400" b="1" dirty="0">
                <a:solidFill>
                  <a:schemeClr val="tx1">
                    <a:lumMod val="50000"/>
                  </a:schemeClr>
                </a:solidFill>
              </a:rPr>
              <a:t>: 18 bis 99 Jahre)</a:t>
            </a:r>
          </a:p>
        </p:txBody>
      </p:sp>
      <p:graphicFrame>
        <p:nvGraphicFramePr>
          <p:cNvPr id="4" name="Chart Placeholder 3"/>
          <p:cNvGraphicFramePr>
            <a:graphicFrameLocks noGrp="1"/>
          </p:cNvGraphicFramePr>
          <p:nvPr>
            <p:ph type="chart" sz="quarter" idx="11"/>
            <p:extLst>
              <p:ext uri="{D42A27DB-BD31-4B8C-83A1-F6EECF244321}">
                <p14:modId xmlns:p14="http://schemas.microsoft.com/office/powerpoint/2010/main" val="238480232"/>
              </p:ext>
            </p:extLst>
          </p:nvPr>
        </p:nvGraphicFramePr>
        <p:xfrm>
          <a:off x="365760" y="1363287"/>
          <a:ext cx="11430000" cy="5129587"/>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CEC03377-66ED-CABD-AC8F-3ABF322EA94F}"/>
              </a:ext>
            </a:extLst>
          </p:cNvPr>
          <p:cNvPicPr>
            <a:picLocks noChangeAspect="1"/>
          </p:cNvPicPr>
          <p:nvPr/>
        </p:nvPicPr>
        <p:blipFill>
          <a:blip r:embed="rId4"/>
          <a:srcRect t="62242" b="11453"/>
          <a:stretch>
            <a:fillRect/>
          </a:stretch>
        </p:blipFill>
        <p:spPr>
          <a:xfrm>
            <a:off x="0" y="-348343"/>
            <a:ext cx="12192000" cy="1079863"/>
          </a:xfrm>
          <a:prstGeom prst="rect">
            <a:avLst/>
          </a:prstGeom>
        </p:spPr>
      </p:pic>
      <p:pic>
        <p:nvPicPr>
          <p:cNvPr id="9" name="Grafik 8">
            <a:extLst>
              <a:ext uri="{FF2B5EF4-FFF2-40B4-BE49-F238E27FC236}">
                <a16:creationId xmlns:a16="http://schemas.microsoft.com/office/drawing/2014/main" id="{F48DD606-F4FD-E958-592E-F28847B16389}"/>
              </a:ext>
            </a:extLst>
          </p:cNvPr>
          <p:cNvPicPr>
            <a:picLocks noChangeAspect="1"/>
          </p:cNvPicPr>
          <p:nvPr/>
        </p:nvPicPr>
        <p:blipFill>
          <a:blip r:embed="rId5"/>
          <a:stretch>
            <a:fillRect/>
          </a:stretch>
        </p:blipFill>
        <p:spPr>
          <a:xfrm>
            <a:off x="10048597" y="5840588"/>
            <a:ext cx="1946320" cy="6098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444444"/>
      </a:dk1>
      <a:lt1>
        <a:srgbClr val="FFFFFF"/>
      </a:lt1>
      <a:dk2>
        <a:srgbClr val="888888"/>
      </a:dk2>
      <a:lt2>
        <a:srgbClr val="DFDFDF"/>
      </a:lt2>
      <a:accent1>
        <a:srgbClr val="306396"/>
      </a:accent1>
      <a:accent2>
        <a:srgbClr val="D03E3E"/>
      </a:accent2>
      <a:accent3>
        <a:srgbClr val="FDB72A"/>
      </a:accent3>
      <a:accent4>
        <a:srgbClr val="37AD6C"/>
      </a:accent4>
      <a:accent5>
        <a:srgbClr val="8A479B"/>
      </a:accent5>
      <a:accent6>
        <a:srgbClr val="1CBEC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a:lstStyle>
        <a:defPPr>
          <a:defRPr/>
        </a:defPPr>
      </a:lstStyle>
      <a:style>
        <a:lnRef idx="1">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266</Words>
  <Application>Microsoft Office PowerPoint</Application>
  <PresentationFormat>Breitbild</PresentationFormat>
  <Paragraphs>54</Paragraphs>
  <Slides>26</Slides>
  <Notes>23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26</vt:i4>
      </vt:variant>
    </vt:vector>
  </HeadingPairs>
  <TitlesOfParts>
    <vt:vector size="31" baseType="lpstr">
      <vt:lpstr>Aptos</vt:lpstr>
      <vt:lpstr>Arial</vt:lpstr>
      <vt:lpstr>Calibri</vt:lpstr>
      <vt:lpstr>Calibri Light</vt:lpstr>
      <vt:lpstr>Office Theme</vt:lpstr>
      <vt:lpstr>PowerPoint-Präsentation</vt:lpstr>
      <vt:lpstr>PowerPoint-Präsentation</vt:lpstr>
      <vt:lpstr>Wahrscheinlichkeit Opfer Deepfakes</vt:lpstr>
      <vt:lpstr>PowerPoint-Präsentation</vt:lpstr>
      <vt:lpstr>PowerPoint-Präsentation</vt:lpstr>
      <vt:lpstr>PowerPoint-Präsentation</vt:lpstr>
      <vt:lpstr>Geschlecht</vt:lpstr>
      <vt:lpstr>Alter ab 18 kategorisiert</vt:lpstr>
      <vt:lpstr>Generationen (enthalten: 18 bis 99 Jahre)</vt:lpstr>
      <vt:lpstr>Wohnumfeld (Selbsteinschätzung)</vt:lpstr>
      <vt:lpstr>Wohneigentum</vt:lpstr>
      <vt:lpstr>Nutzung Wohneigentum</vt:lpstr>
      <vt:lpstr>Haushaltsgröße (Erwachsene + Kinder)</vt:lpstr>
      <vt:lpstr>Kinder im Haushalt unter 18 Jahren</vt:lpstr>
      <vt:lpstr>Familienstand</vt:lpstr>
      <vt:lpstr>PKW im Haushalt</vt:lpstr>
      <vt:lpstr>Netto-Haushaltseinkommen pro Monat</vt:lpstr>
      <vt:lpstr>Erwerbstätigkeit vs. Rente</vt:lpstr>
      <vt:lpstr>Erwerbstätigkeit: Vollzeit / Teilzeit</vt:lpstr>
      <vt:lpstr>Ausbildungsabschluss</vt:lpstr>
      <vt:lpstr>Migrationshintergrund (Unter Personen mit Migrationshintergrund versteht man alle nach 1949 auf das heutige Gebiet der Bundesrepublik Deutschland Zugewanderten, sowie alle in Deutschland geborenen Ausländer und alle in Deutschland als Deutsche Geborenen mit zumindest einem nach 1949 zugewanderten oder als Ausländer in Deutschland geborenen Elternteil.)</vt:lpstr>
      <vt:lpstr>Glaubenszugehörigkeit</vt:lpstr>
      <vt:lpstr>Nutzer sozialer Netzwerke</vt:lpstr>
      <vt:lpstr>Region: Ost / West (Definition nach Bundesland)</vt:lpstr>
      <vt:lpstr>Region: Bundesland</vt:lpstr>
      <vt:lpstr>Region: Nielsengebiet (Definition nach Bundesland)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Crunch.io PowerPoint Export</dc:title>
  <dc:creator>app.crunch.io</dc:creator>
  <cp:lastModifiedBy>Irmeline Uhlmann</cp:lastModifiedBy>
  <cp:revision>7</cp:revision>
  <dcterms:created xsi:type="dcterms:W3CDTF">2018-08-24T19:19:53Z</dcterms:created>
  <dcterms:modified xsi:type="dcterms:W3CDTF">2026-08-12T07:54:14Z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549db95-76e0-4a2a-ad0f-ae7279377aec_Enabled">
    <vt:lpwstr>true</vt:lpwstr>
  </property>
  <property fmtid="{D5CDD505-2E9C-101B-9397-08002B2CF9AE}" pid="3" name="MSIP_Label_0549db95-76e0-4a2a-ad0f-ae7279377aec_SetDate">
    <vt:lpwstr>2026-08-11T13:35:26Z</vt:lpwstr>
  </property>
  <property fmtid="{D5CDD505-2E9C-101B-9397-08002B2CF9AE}" pid="4" name="MSIP_Label_0549db95-76e0-4a2a-ad0f-ae7279377aec_Method">
    <vt:lpwstr>Standard</vt:lpwstr>
  </property>
  <property fmtid="{D5CDD505-2E9C-101B-9397-08002B2CF9AE}" pid="5" name="MSIP_Label_0549db95-76e0-4a2a-ad0f-ae7279377aec_Name">
    <vt:lpwstr>Public</vt:lpwstr>
  </property>
  <property fmtid="{D5CDD505-2E9C-101B-9397-08002B2CF9AE}" pid="6" name="MSIP_Label_0549db95-76e0-4a2a-ad0f-ae7279377aec_SiteId">
    <vt:lpwstr>442d55f0-10e0-4a5d-9894-57c58a5de2c0</vt:lpwstr>
  </property>
  <property fmtid="{D5CDD505-2E9C-101B-9397-08002B2CF9AE}" pid="7" name="MSIP_Label_0549db95-76e0-4a2a-ad0f-ae7279377aec_ActionId">
    <vt:lpwstr>7903cd1f-fa03-4421-a028-928c3498d0c5</vt:lpwstr>
  </property>
  <property fmtid="{D5CDD505-2E9C-101B-9397-08002B2CF9AE}" pid="8" name="MSIP_Label_0549db95-76e0-4a2a-ad0f-ae7279377aec_ContentBits">
    <vt:lpwstr>0</vt:lpwstr>
  </property>
  <property fmtid="{D5CDD505-2E9C-101B-9397-08002B2CF9AE}" pid="9" name="MSIP_Label_0549db95-76e0-4a2a-ad0f-ae7279377aec_Tag">
    <vt:lpwstr>10, 3, 0, 1</vt:lpwstr>
  </property>
</Properties>
</file>